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2"/>
  </p:notesMasterIdLst>
  <p:handoutMasterIdLst>
    <p:handoutMasterId r:id="rId43"/>
  </p:handoutMasterIdLst>
  <p:sldIdLst>
    <p:sldId id="266" r:id="rId2"/>
    <p:sldId id="293" r:id="rId3"/>
    <p:sldId id="1425" r:id="rId4"/>
    <p:sldId id="1428" r:id="rId5"/>
    <p:sldId id="1448" r:id="rId6"/>
    <p:sldId id="1449" r:id="rId7"/>
    <p:sldId id="1492" r:id="rId8"/>
    <p:sldId id="1493" r:id="rId9"/>
    <p:sldId id="267" r:id="rId10"/>
    <p:sldId id="264" r:id="rId11"/>
    <p:sldId id="1488" r:id="rId12"/>
    <p:sldId id="1489" r:id="rId13"/>
    <p:sldId id="1487" r:id="rId14"/>
    <p:sldId id="1494" r:id="rId15"/>
    <p:sldId id="1451" r:id="rId16"/>
    <p:sldId id="1490" r:id="rId17"/>
    <p:sldId id="1491" r:id="rId18"/>
    <p:sldId id="1496" r:id="rId19"/>
    <p:sldId id="1513" r:id="rId20"/>
    <p:sldId id="1497" r:id="rId21"/>
    <p:sldId id="269" r:id="rId22"/>
    <p:sldId id="1499" r:id="rId23"/>
    <p:sldId id="1498" r:id="rId24"/>
    <p:sldId id="1452" r:id="rId25"/>
    <p:sldId id="1500" r:id="rId26"/>
    <p:sldId id="1501" r:id="rId27"/>
    <p:sldId id="1502" r:id="rId28"/>
    <p:sldId id="1503" r:id="rId29"/>
    <p:sldId id="1504" r:id="rId30"/>
    <p:sldId id="1505" r:id="rId31"/>
    <p:sldId id="1506" r:id="rId32"/>
    <p:sldId id="1508" r:id="rId33"/>
    <p:sldId id="1509" r:id="rId34"/>
    <p:sldId id="1507" r:id="rId35"/>
    <p:sldId id="1510" r:id="rId36"/>
    <p:sldId id="1444" r:id="rId37"/>
    <p:sldId id="1511" r:id="rId38"/>
    <p:sldId id="287" r:id="rId39"/>
    <p:sldId id="1442" r:id="rId40"/>
    <p:sldId id="410" r:id="rId41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93"/>
            <p14:sldId id="1425"/>
            <p14:sldId id="1428"/>
            <p14:sldId id="1448"/>
            <p14:sldId id="1449"/>
            <p14:sldId id="1492"/>
            <p14:sldId id="1493"/>
            <p14:sldId id="267"/>
            <p14:sldId id="264"/>
            <p14:sldId id="1488"/>
            <p14:sldId id="1489"/>
            <p14:sldId id="1487"/>
            <p14:sldId id="1494"/>
            <p14:sldId id="1451"/>
            <p14:sldId id="1490"/>
            <p14:sldId id="1491"/>
            <p14:sldId id="1496"/>
            <p14:sldId id="1513"/>
            <p14:sldId id="1497"/>
            <p14:sldId id="269"/>
            <p14:sldId id="1499"/>
            <p14:sldId id="1498"/>
            <p14:sldId id="1452"/>
            <p14:sldId id="1500"/>
            <p14:sldId id="1501"/>
            <p14:sldId id="1502"/>
            <p14:sldId id="1503"/>
            <p14:sldId id="1504"/>
            <p14:sldId id="1505"/>
            <p14:sldId id="1506"/>
            <p14:sldId id="1508"/>
            <p14:sldId id="1509"/>
            <p14:sldId id="1507"/>
            <p14:sldId id="1510"/>
            <p14:sldId id="1444"/>
            <p14:sldId id="1511"/>
            <p14:sldId id="287"/>
            <p14:sldId id="1442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7" autoAdjust="0"/>
    <p:restoredTop sz="93953" autoAdjust="0"/>
  </p:normalViewPr>
  <p:slideViewPr>
    <p:cSldViewPr snapToGrid="0" snapToObjects="1">
      <p:cViewPr varScale="1">
        <p:scale>
          <a:sx n="100" d="100"/>
          <a:sy n="100" d="100"/>
        </p:scale>
        <p:origin x="816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9497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4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8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23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4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80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9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22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76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59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7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4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8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81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0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4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50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5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1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0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3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76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1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47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77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94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24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5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1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Torque: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twisting force that tends to cause rotation.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5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11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2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5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5754-B8D6-41AD-9A13-B315F750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9EE0-C9CD-46B8-80FB-1671A2937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4ED0-77DA-4D19-8E8D-97D29C1B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C77A-F247-42A1-857D-9ED63610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D03A5-BDA9-4683-89E4-F9830755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0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6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23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0.png"/><Relationship Id="rId3" Type="http://schemas.openxmlformats.org/officeDocument/2006/relationships/image" Target="../media/image61.gif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22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633, Fall 2021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19</a:t>
            </a:r>
          </a:p>
          <a:p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(material sources cited in last slide)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GCCIS, RIT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October 28, 2021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F4BC-A53A-43EB-B23A-E1DE09A9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468"/>
            <a:ext cx="10515600" cy="831917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E56618"/>
                </a:solidFill>
              </a:rPr>
              <a:t>TD-Gammon – </a:t>
            </a:r>
            <a:r>
              <a:rPr lang="en-US" sz="3200" dirty="0" err="1">
                <a:solidFill>
                  <a:srgbClr val="E56618"/>
                </a:solidFill>
              </a:rPr>
              <a:t>Tesauro</a:t>
            </a:r>
            <a:r>
              <a:rPr lang="en-US" sz="3200" dirty="0">
                <a:solidFill>
                  <a:srgbClr val="E56618"/>
                </a:solidFill>
              </a:rPr>
              <a:t> ~1995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9C0B4B-4577-E84A-84F2-4C93AB7C699A}"/>
              </a:ext>
            </a:extLst>
          </p:cNvPr>
          <p:cNvGrpSpPr/>
          <p:nvPr/>
        </p:nvGrpSpPr>
        <p:grpSpPr>
          <a:xfrm>
            <a:off x="907774" y="1162780"/>
            <a:ext cx="4228529" cy="5357243"/>
            <a:chOff x="838200" y="1374815"/>
            <a:chExt cx="4228529" cy="5357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F05D40-4FA5-4D8D-B2D7-DAB6CBD3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74815"/>
              <a:ext cx="4013200" cy="53572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059803-1713-493D-ADD9-20AAE5E9844D}"/>
                </a:ext>
              </a:extLst>
            </p:cNvPr>
            <p:cNvSpPr txBox="1"/>
            <p:nvPr/>
          </p:nvSpPr>
          <p:spPr>
            <a:xfrm>
              <a:off x="4301776" y="3847406"/>
              <a:ext cx="7649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P(win)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208BD8-9C8A-4F72-B13A-399F4790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28" y="2010291"/>
            <a:ext cx="6157998" cy="4351338"/>
          </a:xfrm>
        </p:spPr>
        <p:txBody>
          <a:bodyPr>
            <a:noAutofit/>
          </a:bodyPr>
          <a:lstStyle/>
          <a:p>
            <a:r>
              <a:rPr lang="en-US" sz="2400" dirty="0"/>
              <a:t>Net with 80 hidden units, initialize to random weights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Select move based on network estimate &amp; shallow search</a:t>
            </a:r>
          </a:p>
          <a:p>
            <a:endParaRPr lang="en-US" sz="2400" dirty="0"/>
          </a:p>
          <a:p>
            <a:r>
              <a:rPr lang="en-US" sz="2400" dirty="0"/>
              <a:t>Learn by playing against itself</a:t>
            </a:r>
          </a:p>
          <a:p>
            <a:endParaRPr lang="en-US" sz="2400" dirty="0"/>
          </a:p>
          <a:p>
            <a:r>
              <a:rPr lang="en-US" sz="2400" dirty="0"/>
              <a:t>1.5 million games of training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1600" i="1" dirty="0"/>
              <a:t>-&gt; competitive with world class players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13C39-5750-4284-8FDC-E6A35D1672A7}"/>
              </a:ext>
            </a:extLst>
          </p:cNvPr>
          <p:cNvSpPr txBox="1"/>
          <p:nvPr/>
        </p:nvSpPr>
        <p:spPr>
          <a:xfrm>
            <a:off x="8877910" y="815720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46102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Reward: Win or Lose</a:t>
            </a:r>
          </a:p>
        </p:txBody>
      </p:sp>
    </p:spTree>
    <p:extLst>
      <p:ext uri="{BB962C8B-B14F-4D97-AF65-F5344CB8AC3E}">
        <p14:creationId xmlns:p14="http://schemas.microsoft.com/office/powerpoint/2010/main" val="14639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450611"/>
            <a:ext cx="7000792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Similarity: Both use mapping between input and 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Differences: supervised learning, feedback provided is </a:t>
            </a:r>
            <a:r>
              <a:rPr lang="en-US" b="1" dirty="0"/>
              <a:t>correct set of actions</a:t>
            </a:r>
            <a:r>
              <a:rPr lang="en-US" dirty="0"/>
              <a:t> for performing a task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Reinforcement learning uses </a:t>
            </a:r>
            <a:r>
              <a:rPr lang="en-US" b="1" dirty="0"/>
              <a:t>rewards and punishments</a:t>
            </a:r>
            <a:r>
              <a:rPr lang="en-US" dirty="0"/>
              <a:t> as signals for positive and negative behavior.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75" y="2046632"/>
            <a:ext cx="4020219" cy="27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0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unsupervised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29"/>
            <a:ext cx="11346243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has different goals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Unsupervised learning finds similarities, differences between data points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finds a suitable action model</a:t>
            </a:r>
          </a:p>
          <a:p>
            <a:pPr marL="1562070" lvl="2" indent="-342900">
              <a:buFont typeface="Arial" panose="020B0604020202020204" pitchFamily="34" charset="0"/>
              <a:buChar char="•"/>
            </a:pPr>
            <a:r>
              <a:rPr lang="en-US" dirty="0"/>
              <a:t>maximize total cumulative reward of the agent.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AAC57C21-DFDA-3B4B-B0FA-6FA9F316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28" y="3152586"/>
            <a:ext cx="6384794" cy="245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8E5FC-0E93-8144-AAFB-DB70544544A7}"/>
              </a:ext>
            </a:extLst>
          </p:cNvPr>
          <p:cNvSpPr txBox="1"/>
          <p:nvPr/>
        </p:nvSpPr>
        <p:spPr>
          <a:xfrm>
            <a:off x="3243460" y="5719107"/>
            <a:ext cx="4817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action-reward feedback loop of a generic RL model</a:t>
            </a:r>
          </a:p>
        </p:txBody>
      </p:sp>
    </p:spTree>
    <p:extLst>
      <p:ext uri="{BB962C8B-B14F-4D97-AF65-F5344CB8AC3E}">
        <p14:creationId xmlns:p14="http://schemas.microsoft.com/office/powerpoint/2010/main" val="7453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vs. other AI and ML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763606" y="1912558"/>
            <a:ext cx="3770457" cy="4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AI planning assumes have a model of how decisions impact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Supervised learning is provided correct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 provides no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 is provided with censored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151B3FE-CCCC-8D48-9672-BE247F9B8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82702"/>
              </p:ext>
            </p:extLst>
          </p:nvPr>
        </p:nvGraphicFramePr>
        <p:xfrm>
          <a:off x="1917700" y="2249527"/>
          <a:ext cx="5432670" cy="25450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47531">
                  <a:extLst>
                    <a:ext uri="{9D8B030D-6E8A-4147-A177-3AD203B41FA5}">
                      <a16:colId xmlns:a16="http://schemas.microsoft.com/office/drawing/2014/main" val="176763974"/>
                    </a:ext>
                  </a:extLst>
                </a:gridCol>
                <a:gridCol w="925537">
                  <a:extLst>
                    <a:ext uri="{9D8B030D-6E8A-4147-A177-3AD203B41FA5}">
                      <a16:colId xmlns:a16="http://schemas.microsoft.com/office/drawing/2014/main" val="84316649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1669235112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69212508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28676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AI planning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2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Optimization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663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Learns from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94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Generalization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6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Delayed Consequence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95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Exploration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64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2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Summary – How RL different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353D0C-3363-CF4E-AF8A-BA2E3FFD70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Delayed Reward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 chooses training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vs Exploit (Life long learning)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different terminology (can be confusing)</a:t>
            </a:r>
          </a:p>
        </p:txBody>
      </p:sp>
    </p:spTree>
    <p:extLst>
      <p:ext uri="{BB962C8B-B14F-4D97-AF65-F5344CB8AC3E}">
        <p14:creationId xmlns:p14="http://schemas.microsoft.com/office/powerpoint/2010/main" val="4267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E46102"/>
                </a:solidFill>
                <a:ea typeface="+mj-ea"/>
                <a:cs typeface="+mj-cs"/>
              </a:rPr>
              <a:t>Frameworks to describe RL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Markov Decision Processes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Almost all RL problems can be formulated using MDPs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MDP consists of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finite environment states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possible actions in each state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real valued reward function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transition model</a:t>
            </a:r>
          </a:p>
          <a:p>
            <a:pPr>
              <a:lnSpc>
                <a:spcPct val="150000"/>
              </a:lnSpc>
            </a:pPr>
            <a:r>
              <a:rPr lang="en-US" dirty="0"/>
              <a:t>However, real world environments are more likely to lack any prior knowledge of environment dynamics. Model-free RL methods come handy in such cases (covered after MDP)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5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MDP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06C16-78A1-D24C-8C26-C8A95A04D85E}"/>
              </a:ext>
            </a:extLst>
          </p:cNvPr>
          <p:cNvSpPr txBox="1"/>
          <p:nvPr/>
        </p:nvSpPr>
        <p:spPr>
          <a:xfrm>
            <a:off x="443948" y="1298714"/>
            <a:ext cx="113041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principles of Markov property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i.e. any future state will only be dependent on the current state and independent of past states, and hence the name Markov decision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Mathematically, MDPs are derived consisting of following elements –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Actions, ‘A’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States ‘S’,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Reward function ‘R’,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Value ‘V’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Policy ‘</a:t>
            </a:r>
            <a:r>
              <a:rPr lang="el-GR" dirty="0"/>
              <a:t>π</a:t>
            </a:r>
            <a:r>
              <a:rPr lang="en-US" dirty="0"/>
              <a:t>’</a:t>
            </a:r>
            <a:endParaRPr lang="el-GR" dirty="0"/>
          </a:p>
          <a:p>
            <a:endParaRPr lang="en-US" dirty="0"/>
          </a:p>
          <a:p>
            <a:r>
              <a:rPr lang="en-US" i="1" dirty="0"/>
              <a:t>where, the </a:t>
            </a:r>
            <a:r>
              <a:rPr lang="en-US" i="1" u="sng" dirty="0"/>
              <a:t>end goal </a:t>
            </a:r>
            <a:r>
              <a:rPr lang="en-US" i="1" dirty="0"/>
              <a:t>is to get the value of state, V(s), or the value of state-action pairs, Q(</a:t>
            </a:r>
            <a:r>
              <a:rPr lang="en-US" i="1" dirty="0" err="1"/>
              <a:t>s,a</a:t>
            </a:r>
            <a:r>
              <a:rPr lang="en-US" i="1" dirty="0"/>
              <a:t>) while there is a continuous interaction of the agent and environment space.</a:t>
            </a:r>
          </a:p>
        </p:txBody>
      </p:sp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87" y="342900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8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E9BC4-502C-104C-9A1B-A0D3F6DD5589}"/>
              </a:ext>
            </a:extLst>
          </p:cNvPr>
          <p:cNvSpPr txBox="1">
            <a:spLocks/>
          </p:cNvSpPr>
          <p:nvPr/>
        </p:nvSpPr>
        <p:spPr>
          <a:xfrm>
            <a:off x="795354" y="1360691"/>
            <a:ext cx="6766031" cy="4800395"/>
          </a:xfr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 time t, environment is in state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</a:p>
          <a:p>
            <a:r>
              <a:rPr lang="en-US" sz="2000" i="1" dirty="0"/>
              <a:t>Agent observes current state and selects action A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</a:p>
          <a:p>
            <a:r>
              <a:rPr lang="en-US" sz="2000" dirty="0"/>
              <a:t>Environment transitions to a state </a:t>
            </a:r>
            <a:r>
              <a:rPr lang="en-US" sz="2000" i="1" dirty="0"/>
              <a:t>S</a:t>
            </a:r>
            <a:r>
              <a:rPr lang="en-US" sz="2000" i="1" baseline="-25000" dirty="0"/>
              <a:t>t+1 </a:t>
            </a:r>
            <a:r>
              <a:rPr lang="en-US" sz="2000" dirty="0"/>
              <a:t>and grants the agent reward </a:t>
            </a:r>
            <a:r>
              <a:rPr lang="en-US" sz="2000" i="1" dirty="0"/>
              <a:t>R</a:t>
            </a:r>
            <a:r>
              <a:rPr lang="en-US" sz="2000" i="1" baseline="-25000" dirty="0"/>
              <a:t>t+1</a:t>
            </a:r>
          </a:p>
          <a:p>
            <a:r>
              <a:rPr lang="en-US" sz="2000" dirty="0"/>
              <a:t>Since the set of states and set of rewards are finite, the variable </a:t>
            </a:r>
            <a:r>
              <a:rPr lang="en-US" sz="2000" i="1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baseline="-25000" dirty="0"/>
              <a:t> </a:t>
            </a:r>
            <a:r>
              <a:rPr lang="en-US" sz="2000" dirty="0"/>
              <a:t>have a well-defined probability distribution.</a:t>
            </a:r>
          </a:p>
          <a:p>
            <a:r>
              <a:rPr lang="en-US" sz="2000" dirty="0"/>
              <a:t>All possible values that can be assigned to </a:t>
            </a:r>
            <a:r>
              <a:rPr lang="en-US" sz="2000" i="1" dirty="0"/>
              <a:t>R</a:t>
            </a:r>
            <a:r>
              <a:rPr lang="en-US" sz="2000" i="1" baseline="-25000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dirty="0"/>
              <a:t> have some associated probability</a:t>
            </a:r>
          </a:p>
          <a:p>
            <a:r>
              <a:rPr lang="en-US" sz="2000" dirty="0"/>
              <a:t>These probabilities depend on the preceding state in action (</a:t>
            </a:r>
            <a:r>
              <a:rPr lang="en-US" sz="2000" i="1" dirty="0"/>
              <a:t>t</a:t>
            </a:r>
            <a:r>
              <a:rPr lang="en-US" sz="2000" dirty="0"/>
              <a:t> time step)</a:t>
            </a:r>
            <a:endParaRPr lang="en-US" sz="1800" dirty="0"/>
          </a:p>
        </p:txBody>
      </p:sp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(steps)</a:t>
            </a:r>
          </a:p>
        </p:txBody>
      </p:sp>
    </p:spTree>
    <p:extLst>
      <p:ext uri="{BB962C8B-B14F-4D97-AF65-F5344CB8AC3E}">
        <p14:creationId xmlns:p14="http://schemas.microsoft.com/office/powerpoint/2010/main" val="1496226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354" y="1360691"/>
                <a:ext cx="10738709" cy="4800395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Discrete-time stochastic control process</a:t>
                </a:r>
              </a:p>
              <a:p>
                <a:r>
                  <a:rPr lang="en-US" sz="2800" dirty="0"/>
                  <a:t>Each time step,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 lvl="1"/>
                <a:r>
                  <a:rPr lang="en-US" sz="2400" dirty="0"/>
                  <a:t>Agent chooses action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from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Moves to new state with probability: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400" dirty="0"/>
                  <a:t>Receives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Every outcome depends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Nothing depends on previous states/actions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" y="1360691"/>
                <a:ext cx="10738709" cy="480039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(Environment)</a:t>
            </a:r>
          </a:p>
        </p:txBody>
      </p:sp>
    </p:spTree>
    <p:extLst>
      <p:ext uri="{BB962C8B-B14F-4D97-AF65-F5344CB8AC3E}">
        <p14:creationId xmlns:p14="http://schemas.microsoft.com/office/powerpoint/2010/main" val="191364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101598">
              <a:buSzPts val="2400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Project starts 10/28. Presentations – 12/02, 12/07. Report Due – 12/10</a:t>
            </a:r>
          </a:p>
          <a:p>
            <a:pPr marL="1054083" lvl="1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Total Teams #- 6</a:t>
            </a:r>
          </a:p>
          <a:p>
            <a:pPr marL="1054083" lvl="1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Weekly check-in with TA for all teams:</a:t>
            </a:r>
          </a:p>
          <a:p>
            <a:pPr marL="1663668" lvl="2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1,2,3 – 11/02, 11/09, 11/16, 11/23</a:t>
            </a:r>
          </a:p>
          <a:p>
            <a:pPr marL="1663668" lvl="2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4,5,6 – 11/04,11/11,11/18,11/30 </a:t>
            </a:r>
          </a:p>
          <a:p>
            <a:pPr marL="101598">
              <a:buSzPts val="2400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Reach out to TA/ Instructor during office hours, via Slack, or email for any questions, suggestions, concerns, or general chat about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23" y="1580084"/>
            <a:ext cx="4357248" cy="1673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006" y="1468458"/>
                <a:ext cx="11607988" cy="4136614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The action to take in state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sz="2800" dirty="0">
                    <a:solidFill>
                      <a:srgbClr val="000000"/>
                    </a:solidFill>
                  </a:rPr>
                  <a:t>Goal maximize: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Tradeoff between immediate vs future</a:t>
                </a:r>
              </a:p>
              <a:p>
                <a:pPr marL="609585" lvl="1" indent="0">
                  <a:buNone/>
                </a:pPr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6" y="1468458"/>
                <a:ext cx="11607988" cy="413661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(Policy – agent’s behavior)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A4DDC-F30F-E64D-960F-E3BEF1BE4BC8}"/>
              </a:ext>
            </a:extLst>
          </p:cNvPr>
          <p:cNvSpPr txBox="1"/>
          <p:nvPr/>
        </p:nvSpPr>
        <p:spPr>
          <a:xfrm>
            <a:off x="5524530" y="5787087"/>
            <a:ext cx="2944346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Reward for making that move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5104CE-83E6-4540-99C4-47F2292FCFF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131250" y="5094514"/>
            <a:ext cx="1865453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0DE563-87E2-784A-82BE-BCA1920F6AE2}"/>
              </a:ext>
            </a:extLst>
          </p:cNvPr>
          <p:cNvSpPr txBox="1"/>
          <p:nvPr/>
        </p:nvSpPr>
        <p:spPr>
          <a:xfrm>
            <a:off x="1094855" y="5787087"/>
            <a:ext cx="3554719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E56618"/>
                </a:solidFill>
              </a:rPr>
              <a:t>Probability of moving to each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13286-22BC-0C40-8BEA-97859E98DD4D}"/>
              </a:ext>
            </a:extLst>
          </p:cNvPr>
          <p:cNvCxnSpPr>
            <a:cxnSpLocks/>
          </p:cNvCxnSpPr>
          <p:nvPr/>
        </p:nvCxnSpPr>
        <p:spPr>
          <a:xfrm flipH="1">
            <a:off x="2579742" y="5094514"/>
            <a:ext cx="292472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B5E45F-377F-4643-ADFD-153B3712A146}"/>
              </a:ext>
            </a:extLst>
          </p:cNvPr>
          <p:cNvSpPr txBox="1"/>
          <p:nvPr/>
        </p:nvSpPr>
        <p:spPr>
          <a:xfrm>
            <a:off x="9725875" y="5605072"/>
            <a:ext cx="1930524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Value of being in that state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786D0E-873E-0940-B575-4CEB62317428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4624" y="5094514"/>
            <a:ext cx="3136513" cy="5105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0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Simple Example of Agent in an Environment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727CDD1C-296E-EB4D-9A50-290FB80C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83FE9A4-5B94-D646-A7EC-949269AC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EAEBA9D-7CB0-7D4F-9D57-543B723C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90FA288-3395-FD4E-AC4A-F00B2487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1BD5DEC-A7F9-9049-BB57-19CFEB80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E3CF005-BFC4-F747-82FA-461E5793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3455B75-B375-444B-8707-38E39FEE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5004F0B-F0C9-BF45-85FB-744E3D24A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B7E40B7-EB72-F14D-BE18-7D904CF7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2CB3384-BAFF-674B-83D9-FA179B97C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6FDD153-892E-D241-A7C8-8AD2B9AB7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49" y="5511497"/>
            <a:ext cx="812698" cy="1295237"/>
          </a:xfrm>
          <a:prstGeom prst="rect">
            <a:avLst/>
          </a:prstGeom>
        </p:spPr>
      </p:pic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C3CCE2D6-B25F-EA48-8DFC-A7CCBE04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861752"/>
              </p:ext>
            </p:extLst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pic>
        <p:nvPicPr>
          <p:cNvPr id="111" name="Picture 110" descr="A person in a costume&#10;&#10;Description automatically generated">
            <a:extLst>
              <a:ext uri="{FF2B5EF4-FFF2-40B4-BE49-F238E27FC236}">
                <a16:creationId xmlns:a16="http://schemas.microsoft.com/office/drawing/2014/main" id="{ADB3A426-2726-0B42-93D3-3CDBB9A71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859" y="3429000"/>
            <a:ext cx="812698" cy="12952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C0B4FE7-6BC6-FB4D-9929-F885593C0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6" y="5511496"/>
            <a:ext cx="812698" cy="129523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C5D33E3-FA0B-014F-8E76-CE77D752F2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00" y="551149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/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State: 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Map Locations  </a:t>
                </a:r>
              </a:p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{&lt;0,0&gt;, &lt;1,0&gt;…&lt;2,2&gt;}</m:t>
                    </m:r>
                  </m:oMath>
                </a14:m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Actions: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Move within map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Reaching chest ends episode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…</a:t>
                </a: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north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Reward: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100 at chest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0 for others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east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&lt;1,0&gt;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&lt;2,0&gt;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north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&gt;, &lt;2,0&gt;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blipFill>
                <a:blip r:embed="rId11"/>
                <a:stretch>
                  <a:fillRect l="-1345" t="-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9BDB457D-FF12-4B40-BFEA-2F6EB8417415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B00220-8D16-6F46-9FCC-725C2471A4B6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8DB756B-D8CB-1445-A550-CFB4E9C2CF34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5A377E-780C-104E-A756-77F999DF06DF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EE44E77-D89C-F54C-B038-F47B7C0F8E3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6D9862C-A681-884E-9A77-7C719DE30397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B253AD5-85A3-8A4B-9419-E5E7F4200845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78C6D5-0768-494D-99FA-18DB4A0E07DB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D096AD-2050-F64A-85C0-A5684D912B34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pic>
        <p:nvPicPr>
          <p:cNvPr id="124" name="Picture 123" descr="A person in a costume&#10;&#10;Description automatically generated">
            <a:extLst>
              <a:ext uri="{FF2B5EF4-FFF2-40B4-BE49-F238E27FC236}">
                <a16:creationId xmlns:a16="http://schemas.microsoft.com/office/drawing/2014/main" id="{E23E5B03-FE1B-BF49-999F-4A450832E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838" y="5530585"/>
            <a:ext cx="812698" cy="129523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7F5F1AE-5743-D74C-9018-30345E8DA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57" y="2509385"/>
            <a:ext cx="812698" cy="129523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D9912001-773C-3F43-B6C0-8720502DB2C4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DA86E29-143F-CC44-82CF-291DA8EFEA62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100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C523BA5-3E1E-0C4D-8EEE-D68EFE0F0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73" y="1681869"/>
            <a:ext cx="812698" cy="1295238"/>
          </a:xfrm>
          <a:prstGeom prst="rect">
            <a:avLst/>
          </a:prstGeom>
        </p:spPr>
      </p:pic>
      <p:pic>
        <p:nvPicPr>
          <p:cNvPr id="129" name="Picture 128" descr="A person in a costume&#10;&#10;Description automatically generated">
            <a:extLst>
              <a:ext uri="{FF2B5EF4-FFF2-40B4-BE49-F238E27FC236}">
                <a16:creationId xmlns:a16="http://schemas.microsoft.com/office/drawing/2014/main" id="{CD58333C-559B-5A4A-AFB8-6E18413F36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68" y="1681869"/>
            <a:ext cx="812698" cy="129523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64738123-B089-5F4D-9A29-46A03F46FF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63" y="2517003"/>
            <a:ext cx="812698" cy="129523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3473018-B092-B84F-B4BF-B6F8B4835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57" y="3468492"/>
            <a:ext cx="812698" cy="129523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94F679A-2CDA-5D46-8BC8-DB88CAFB6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9" y="2466813"/>
            <a:ext cx="812698" cy="129523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7D0C3EE-B2A6-814A-87AF-3582021CC8F7}"/>
              </a:ext>
            </a:extLst>
          </p:cNvPr>
          <p:cNvSpPr txBox="1"/>
          <p:nvPr/>
        </p:nvSpPr>
        <p:spPr>
          <a:xfrm>
            <a:off x="7823949" y="2116085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9247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6" grpId="0" animBg="1"/>
      <p:bldP spid="127" grpId="0" animBg="1"/>
      <p:bldP spid="133" grpId="0"/>
      <p:bldP spid="13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𝑠𝑜𝑢𝑡h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𝜙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𝑤𝑒𝑠𝑡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Picture 97">
            <a:extLst>
              <a:ext uri="{FF2B5EF4-FFF2-40B4-BE49-F238E27FC236}">
                <a16:creationId xmlns:a16="http://schemas.microsoft.com/office/drawing/2014/main" id="{573012C4-C85B-624A-BDF5-C263600F6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286" y="3890447"/>
            <a:ext cx="9144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1A246B8-7CFF-6A4C-9D2D-64924F36B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53" y="2974433"/>
            <a:ext cx="914400" cy="9144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41F623DE-0143-8349-AF9A-2569E034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644" y="2054915"/>
            <a:ext cx="914400" cy="9144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5A3647E-786E-2740-AE72-C1CEAEAA8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4" y="3890447"/>
            <a:ext cx="914400" cy="9144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D4CD299-8DA4-C44F-A51E-256704B2A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04" y="2973780"/>
            <a:ext cx="914400" cy="9144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F35AAA-2A34-A246-BF58-2BCA2796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400" y="2056123"/>
            <a:ext cx="914400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DFFCDF5-AAA3-9C4D-8AB1-B365636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11" y="3889612"/>
            <a:ext cx="914400" cy="9144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D88AFD-A3FB-024A-9A9D-C0D9D0EAF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2" y="2054952"/>
            <a:ext cx="914400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5DAC550-6474-6D40-88C4-9FF549F4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592" y="2971958"/>
            <a:ext cx="914400" cy="91440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BC1014E-A1D3-B146-9389-C91E129F0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425" y="2063821"/>
            <a:ext cx="908734" cy="908734"/>
          </a:xfrm>
          <a:prstGeom prst="rect">
            <a:avLst/>
          </a:prstGeom>
        </p:spPr>
      </p:pic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6EE882E0-2217-6649-BDC4-E57A17560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97510"/>
              </p:ext>
            </p:extLst>
          </p:nvPr>
        </p:nvGraphicFramePr>
        <p:xfrm>
          <a:off x="4718148" y="205437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2CBCA45B-2BE2-BC41-8560-00F496640F97}"/>
              </a:ext>
            </a:extLst>
          </p:cNvPr>
          <p:cNvSpPr txBox="1"/>
          <p:nvPr/>
        </p:nvSpPr>
        <p:spPr>
          <a:xfrm>
            <a:off x="4674437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527F2E2-4C36-4148-AE40-DECB456337FC}"/>
              </a:ext>
            </a:extLst>
          </p:cNvPr>
          <p:cNvSpPr txBox="1"/>
          <p:nvPr/>
        </p:nvSpPr>
        <p:spPr>
          <a:xfrm>
            <a:off x="5652115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797FA8E-6652-6B47-B108-8AE5DEF06167}"/>
              </a:ext>
            </a:extLst>
          </p:cNvPr>
          <p:cNvSpPr txBox="1"/>
          <p:nvPr/>
        </p:nvSpPr>
        <p:spPr>
          <a:xfrm>
            <a:off x="6569584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412DEA5-9964-E248-BF16-E929350278B4}"/>
              </a:ext>
            </a:extLst>
          </p:cNvPr>
          <p:cNvSpPr txBox="1"/>
          <p:nvPr/>
        </p:nvSpPr>
        <p:spPr>
          <a:xfrm>
            <a:off x="4675281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65189A3-2600-3D41-B584-6A321DF9B863}"/>
              </a:ext>
            </a:extLst>
          </p:cNvPr>
          <p:cNvSpPr txBox="1"/>
          <p:nvPr/>
        </p:nvSpPr>
        <p:spPr>
          <a:xfrm>
            <a:off x="5652115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23B562-A623-2D4D-9FD1-F848EFDB5253}"/>
              </a:ext>
            </a:extLst>
          </p:cNvPr>
          <p:cNvSpPr txBox="1"/>
          <p:nvPr/>
        </p:nvSpPr>
        <p:spPr>
          <a:xfrm>
            <a:off x="6569584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E836B1C-B9CC-1241-A2B8-1607356C01B3}"/>
              </a:ext>
            </a:extLst>
          </p:cNvPr>
          <p:cNvSpPr txBox="1"/>
          <p:nvPr/>
        </p:nvSpPr>
        <p:spPr>
          <a:xfrm>
            <a:off x="5652115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28F921-A63D-D140-942C-84A7B23FA52C}"/>
              </a:ext>
            </a:extLst>
          </p:cNvPr>
          <p:cNvSpPr txBox="1"/>
          <p:nvPr/>
        </p:nvSpPr>
        <p:spPr>
          <a:xfrm>
            <a:off x="6569463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52" name="Arrow: Right 32">
            <a:extLst>
              <a:ext uri="{FF2B5EF4-FFF2-40B4-BE49-F238E27FC236}">
                <a16:creationId xmlns:a16="http://schemas.microsoft.com/office/drawing/2014/main" id="{1681CB08-B1BA-F244-B5A3-3837E43AD0A2}"/>
              </a:ext>
            </a:extLst>
          </p:cNvPr>
          <p:cNvSpPr/>
          <p:nvPr/>
        </p:nvSpPr>
        <p:spPr>
          <a:xfrm>
            <a:off x="5426877" y="420507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Arrow: Right 33">
            <a:extLst>
              <a:ext uri="{FF2B5EF4-FFF2-40B4-BE49-F238E27FC236}">
                <a16:creationId xmlns:a16="http://schemas.microsoft.com/office/drawing/2014/main" id="{5D40CF79-97DD-0648-83B5-9C117EB608F7}"/>
              </a:ext>
            </a:extLst>
          </p:cNvPr>
          <p:cNvSpPr/>
          <p:nvPr/>
        </p:nvSpPr>
        <p:spPr>
          <a:xfrm rot="16200000">
            <a:off x="5857462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Arrow: Right 35">
            <a:extLst>
              <a:ext uri="{FF2B5EF4-FFF2-40B4-BE49-F238E27FC236}">
                <a16:creationId xmlns:a16="http://schemas.microsoft.com/office/drawing/2014/main" id="{F438FEE2-B091-9141-AE39-348C936F6CC0}"/>
              </a:ext>
            </a:extLst>
          </p:cNvPr>
          <p:cNvSpPr/>
          <p:nvPr/>
        </p:nvSpPr>
        <p:spPr>
          <a:xfrm>
            <a:off x="5413023" y="325459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Arrow: Right 37">
            <a:extLst>
              <a:ext uri="{FF2B5EF4-FFF2-40B4-BE49-F238E27FC236}">
                <a16:creationId xmlns:a16="http://schemas.microsoft.com/office/drawing/2014/main" id="{EBA82DD1-D0CE-454C-BAE4-7BAC45D15AB3}"/>
              </a:ext>
            </a:extLst>
          </p:cNvPr>
          <p:cNvSpPr/>
          <p:nvPr/>
        </p:nvSpPr>
        <p:spPr>
          <a:xfrm rot="10800000">
            <a:off x="6325186" y="326094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Arrow: Right 38">
            <a:extLst>
              <a:ext uri="{FF2B5EF4-FFF2-40B4-BE49-F238E27FC236}">
                <a16:creationId xmlns:a16="http://schemas.microsoft.com/office/drawing/2014/main" id="{DF1DCF93-8ACE-684C-BF62-C121B968F8EC}"/>
              </a:ext>
            </a:extLst>
          </p:cNvPr>
          <p:cNvSpPr/>
          <p:nvPr/>
        </p:nvSpPr>
        <p:spPr>
          <a:xfrm rot="16200000">
            <a:off x="5866947" y="278821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96466E9-4ED4-4B4F-827B-D3318411BBD8}"/>
              </a:ext>
            </a:extLst>
          </p:cNvPr>
          <p:cNvSpPr txBox="1"/>
          <p:nvPr/>
        </p:nvSpPr>
        <p:spPr>
          <a:xfrm>
            <a:off x="4674437" y="389712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58" name="Arrow: Right 40">
            <a:extLst>
              <a:ext uri="{FF2B5EF4-FFF2-40B4-BE49-F238E27FC236}">
                <a16:creationId xmlns:a16="http://schemas.microsoft.com/office/drawing/2014/main" id="{9347A477-DECE-AE40-A96E-0BCD7E3EFB96}"/>
              </a:ext>
            </a:extLst>
          </p:cNvPr>
          <p:cNvSpPr/>
          <p:nvPr/>
        </p:nvSpPr>
        <p:spPr>
          <a:xfrm rot="16200000">
            <a:off x="6779944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Arrow: Right 41">
            <a:extLst>
              <a:ext uri="{FF2B5EF4-FFF2-40B4-BE49-F238E27FC236}">
                <a16:creationId xmlns:a16="http://schemas.microsoft.com/office/drawing/2014/main" id="{2330A8ED-0CF8-4542-982C-E76A3C7C0C7C}"/>
              </a:ext>
            </a:extLst>
          </p:cNvPr>
          <p:cNvSpPr/>
          <p:nvPr/>
        </p:nvSpPr>
        <p:spPr>
          <a:xfrm rot="5400000">
            <a:off x="4976670" y="278822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Arrow: Right 42">
            <a:extLst>
              <a:ext uri="{FF2B5EF4-FFF2-40B4-BE49-F238E27FC236}">
                <a16:creationId xmlns:a16="http://schemas.microsoft.com/office/drawing/2014/main" id="{F82864C2-C1C2-504E-87C3-102134D5C029}"/>
              </a:ext>
            </a:extLst>
          </p:cNvPr>
          <p:cNvSpPr/>
          <p:nvPr/>
        </p:nvSpPr>
        <p:spPr>
          <a:xfrm>
            <a:off x="6354499" y="232819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&lt;1,0&gt;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  <a:blipFill>
                <a:blip r:embed="rId8"/>
                <a:stretch>
                  <a:fillRect t="-23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 Placeholder 3">
            <a:extLst>
              <a:ext uri="{FF2B5EF4-FFF2-40B4-BE49-F238E27FC236}">
                <a16:creationId xmlns:a16="http://schemas.microsoft.com/office/drawing/2014/main" id="{3C550E4D-8F4A-2143-BED7-8DB69E1A9F01}"/>
              </a:ext>
            </a:extLst>
          </p:cNvPr>
          <p:cNvSpPr txBox="1">
            <a:spLocks/>
          </p:cNvSpPr>
          <p:nvPr/>
        </p:nvSpPr>
        <p:spPr>
          <a:xfrm>
            <a:off x="1392806" y="1313508"/>
            <a:ext cx="2009925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Policy</a:t>
            </a:r>
          </a:p>
        </p:txBody>
      </p:sp>
      <p:sp>
        <p:nvSpPr>
          <p:cNvPr id="163" name="Text Placeholder 3">
            <a:extLst>
              <a:ext uri="{FF2B5EF4-FFF2-40B4-BE49-F238E27FC236}">
                <a16:creationId xmlns:a16="http://schemas.microsoft.com/office/drawing/2014/main" id="{EAB134AC-4100-644A-A1CC-2888EA116316}"/>
              </a:ext>
            </a:extLst>
          </p:cNvPr>
          <p:cNvSpPr txBox="1">
            <a:spLocks/>
          </p:cNvSpPr>
          <p:nvPr/>
        </p:nvSpPr>
        <p:spPr>
          <a:xfrm>
            <a:off x="8355581" y="1318916"/>
            <a:ext cx="3048000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Evaluating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/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&lt;1,0&gt;,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&lt;2,1&gt;,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                   =0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5" name="Picture 164" descr="A person in a costume&#10;&#10;Description automatically generated">
            <a:extLst>
              <a:ext uri="{FF2B5EF4-FFF2-40B4-BE49-F238E27FC236}">
                <a16:creationId xmlns:a16="http://schemas.microsoft.com/office/drawing/2014/main" id="{ACF3387D-3A32-0A4D-971A-6723172561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48" y="1573251"/>
            <a:ext cx="812698" cy="1295238"/>
          </a:xfrm>
          <a:prstGeom prst="rect">
            <a:avLst/>
          </a:prstGeom>
        </p:spPr>
      </p:pic>
      <p:pic>
        <p:nvPicPr>
          <p:cNvPr id="166" name="Picture 165" descr="A person in a costume&#10;&#10;Description automatically generated">
            <a:extLst>
              <a:ext uri="{FF2B5EF4-FFF2-40B4-BE49-F238E27FC236}">
                <a16:creationId xmlns:a16="http://schemas.microsoft.com/office/drawing/2014/main" id="{68DAD7FE-5D5C-504E-9709-A81F2BBEA2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7" y="2533898"/>
            <a:ext cx="812698" cy="1295238"/>
          </a:xfrm>
          <a:prstGeom prst="rect">
            <a:avLst/>
          </a:prstGeom>
        </p:spPr>
      </p:pic>
      <p:pic>
        <p:nvPicPr>
          <p:cNvPr id="167" name="Picture 166" descr="A person in a costume&#10;&#10;Description automatically generated">
            <a:extLst>
              <a:ext uri="{FF2B5EF4-FFF2-40B4-BE49-F238E27FC236}">
                <a16:creationId xmlns:a16="http://schemas.microsoft.com/office/drawing/2014/main" id="{7AF59EB6-B2C9-1046-83E7-9B97A4389F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1" y="1551420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/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∗0+ 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∗0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ectangle 168">
            <a:extLst>
              <a:ext uri="{FF2B5EF4-FFF2-40B4-BE49-F238E27FC236}">
                <a16:creationId xmlns:a16="http://schemas.microsoft.com/office/drawing/2014/main" id="{3FB1E98F-8D7F-B347-8518-E7E4609D1F5E}"/>
              </a:ext>
            </a:extLst>
          </p:cNvPr>
          <p:cNvSpPr/>
          <p:nvPr/>
        </p:nvSpPr>
        <p:spPr>
          <a:xfrm>
            <a:off x="7918704" y="5718870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7999D31-9F59-3E4B-A444-E7FF615F5FEE}"/>
              </a:ext>
            </a:extLst>
          </p:cNvPr>
          <p:cNvCxnSpPr>
            <a:cxnSpLocks/>
          </p:cNvCxnSpPr>
          <p:nvPr/>
        </p:nvCxnSpPr>
        <p:spPr>
          <a:xfrm flipH="1" flipV="1">
            <a:off x="5133777" y="3429000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2F86228-3EAC-6A48-9F5A-C9B656BF38AF}"/>
              </a:ext>
            </a:extLst>
          </p:cNvPr>
          <p:cNvSpPr txBox="1"/>
          <p:nvPr/>
        </p:nvSpPr>
        <p:spPr>
          <a:xfrm>
            <a:off x="6742288" y="5065842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&lt;0,1&gt;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E791AE-9D34-2845-98C6-62E3CCBAF99F}"/>
              </a:ext>
            </a:extLst>
          </p:cNvPr>
          <p:cNvSpPr/>
          <p:nvPr/>
        </p:nvSpPr>
        <p:spPr>
          <a:xfrm>
            <a:off x="8866192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5EAC24C-779A-004F-B74E-C7F3005A3EDA}"/>
              </a:ext>
            </a:extLst>
          </p:cNvPr>
          <p:cNvCxnSpPr>
            <a:cxnSpLocks/>
          </p:cNvCxnSpPr>
          <p:nvPr/>
        </p:nvCxnSpPr>
        <p:spPr>
          <a:xfrm flipH="1" flipV="1">
            <a:off x="6081265" y="3427781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1612147-CB9D-1048-98E0-BCDB9943CA17}"/>
              </a:ext>
            </a:extLst>
          </p:cNvPr>
          <p:cNvSpPr txBox="1"/>
          <p:nvPr/>
        </p:nvSpPr>
        <p:spPr>
          <a:xfrm>
            <a:off x="7689776" y="5064623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&lt;1,1&gt;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25457E4-A940-F942-ADFF-DA701D2AE796}"/>
              </a:ext>
            </a:extLst>
          </p:cNvPr>
          <p:cNvSpPr/>
          <p:nvPr/>
        </p:nvSpPr>
        <p:spPr>
          <a:xfrm>
            <a:off x="9776228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C45CC3A-9AF2-524B-93F0-A9672448E5E4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 flipV="1">
            <a:off x="6149196" y="2533898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ED33CA2B-9F85-3A4A-823F-450AA5E1962B}"/>
              </a:ext>
            </a:extLst>
          </p:cNvPr>
          <p:cNvSpPr txBox="1"/>
          <p:nvPr/>
        </p:nvSpPr>
        <p:spPr>
          <a:xfrm>
            <a:off x="8599812" y="5064623"/>
            <a:ext cx="1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&lt;1,0&gt;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1180961-2FFD-4F4B-B33C-2CBAA4A32F49}"/>
              </a:ext>
            </a:extLst>
          </p:cNvPr>
          <p:cNvSpPr/>
          <p:nvPr/>
        </p:nvSpPr>
        <p:spPr>
          <a:xfrm>
            <a:off x="10655994" y="5756203"/>
            <a:ext cx="951542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EBE4311-4AAB-2843-9E48-7CD2806C670E}"/>
              </a:ext>
            </a:extLst>
          </p:cNvPr>
          <p:cNvCxnSpPr>
            <a:cxnSpLocks/>
          </p:cNvCxnSpPr>
          <p:nvPr/>
        </p:nvCxnSpPr>
        <p:spPr>
          <a:xfrm flipH="1" flipV="1">
            <a:off x="7028962" y="2572450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F261371-8EA8-5145-861E-F68C6AFD0939}"/>
              </a:ext>
            </a:extLst>
          </p:cNvPr>
          <p:cNvSpPr txBox="1"/>
          <p:nvPr/>
        </p:nvSpPr>
        <p:spPr>
          <a:xfrm>
            <a:off x="9479577" y="5103175"/>
            <a:ext cx="217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&lt;2,0&gt;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C28994B-4A5D-A04B-9E1B-DF0B465E050D}"/>
              </a:ext>
            </a:extLst>
          </p:cNvPr>
          <p:cNvSpPr txBox="1"/>
          <p:nvPr/>
        </p:nvSpPr>
        <p:spPr>
          <a:xfrm>
            <a:off x="5754966" y="2303701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C72CC55-DF82-8C42-980E-E297CF6BA338}"/>
              </a:ext>
            </a:extLst>
          </p:cNvPr>
          <p:cNvSpPr txBox="1"/>
          <p:nvPr/>
        </p:nvSpPr>
        <p:spPr>
          <a:xfrm>
            <a:off x="4799317" y="2306908"/>
            <a:ext cx="7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12.5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0274EDF-0F91-254F-ACF7-F0B11029B15B}"/>
              </a:ext>
            </a:extLst>
          </p:cNvPr>
          <p:cNvSpPr txBox="1"/>
          <p:nvPr/>
        </p:nvSpPr>
        <p:spPr>
          <a:xfrm>
            <a:off x="5856777" y="324372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50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CEA4B09-A6A1-BE4C-A881-E422DA93A3AD}"/>
              </a:ext>
            </a:extLst>
          </p:cNvPr>
          <p:cNvSpPr/>
          <p:nvPr/>
        </p:nvSpPr>
        <p:spPr>
          <a:xfrm>
            <a:off x="4824887" y="2158303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47F84C6-9F7C-FF45-9996-0FCF8F665BD4}"/>
              </a:ext>
            </a:extLst>
          </p:cNvPr>
          <p:cNvSpPr/>
          <p:nvPr/>
        </p:nvSpPr>
        <p:spPr>
          <a:xfrm>
            <a:off x="6655408" y="4025850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C3DF8AF-78E5-7C45-A447-17C8CE63F0A2}"/>
              </a:ext>
            </a:extLst>
          </p:cNvPr>
          <p:cNvSpPr/>
          <p:nvPr/>
        </p:nvSpPr>
        <p:spPr>
          <a:xfrm>
            <a:off x="6658992" y="3116992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BF2649B-CD34-364C-9196-CDD54B663CC3}"/>
              </a:ext>
            </a:extLst>
          </p:cNvPr>
          <p:cNvSpPr/>
          <p:nvPr/>
        </p:nvSpPr>
        <p:spPr>
          <a:xfrm>
            <a:off x="3515622" y="5948483"/>
            <a:ext cx="1540084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Policy could be better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7AC6B70E-F006-814A-B428-9F35C8D11FD0}"/>
              </a:ext>
            </a:extLst>
          </p:cNvPr>
          <p:cNvCxnSpPr>
            <a:cxnSpLocks/>
            <a:stCxn id="187" idx="0"/>
          </p:cNvCxnSpPr>
          <p:nvPr/>
        </p:nvCxnSpPr>
        <p:spPr>
          <a:xfrm flipV="1">
            <a:off x="4285664" y="2839383"/>
            <a:ext cx="758388" cy="310910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71CD0D55-99D1-3E4C-90F8-429AEF020DF3}"/>
              </a:ext>
            </a:extLst>
          </p:cNvPr>
          <p:cNvCxnSpPr>
            <a:cxnSpLocks/>
            <a:stCxn id="187" idx="0"/>
            <a:endCxn id="186" idx="3"/>
          </p:cNvCxnSpPr>
          <p:nvPr/>
        </p:nvCxnSpPr>
        <p:spPr>
          <a:xfrm flipV="1">
            <a:off x="4285664" y="3707292"/>
            <a:ext cx="2478003" cy="224119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62BF469-2B41-0746-B449-EC0975C75B79}"/>
              </a:ext>
            </a:extLst>
          </p:cNvPr>
          <p:cNvCxnSpPr>
            <a:cxnSpLocks/>
            <a:stCxn id="187" idx="0"/>
            <a:endCxn id="185" idx="2"/>
          </p:cNvCxnSpPr>
          <p:nvPr/>
        </p:nvCxnSpPr>
        <p:spPr>
          <a:xfrm flipV="1">
            <a:off x="4285664" y="4371640"/>
            <a:ext cx="2369744" cy="157684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88929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158" grpId="0" animBg="1"/>
      <p:bldP spid="159" grpId="0" animBg="1"/>
      <p:bldP spid="160" grpId="0" animBg="1"/>
      <p:bldP spid="163" grpId="0"/>
      <p:bldP spid="164" grpId="0" animBg="1"/>
      <p:bldP spid="168" grpId="0"/>
      <p:bldP spid="169" grpId="0" animBg="1"/>
      <p:bldP spid="169" grpId="1" animBg="1"/>
      <p:bldP spid="171" grpId="0"/>
      <p:bldP spid="171" grpId="1"/>
      <p:bldP spid="172" grpId="0" animBg="1"/>
      <p:bldP spid="172" grpId="1" animBg="1"/>
      <p:bldP spid="174" grpId="0"/>
      <p:bldP spid="174" grpId="1"/>
      <p:bldP spid="175" grpId="0" animBg="1"/>
      <p:bldP spid="175" grpId="1" animBg="1"/>
      <p:bldP spid="177" grpId="0"/>
      <p:bldP spid="177" grpId="1"/>
      <p:bldP spid="178" grpId="0" animBg="1"/>
      <p:bldP spid="178" grpId="1" animBg="1"/>
      <p:bldP spid="180" grpId="0"/>
      <p:bldP spid="180" grpId="1"/>
      <p:bldP spid="181" grpId="0"/>
      <p:bldP spid="182" grpId="0"/>
      <p:bldP spid="183" grpId="0"/>
      <p:bldP spid="184" grpId="0" animBg="1"/>
      <p:bldP spid="185" grpId="0" animBg="1"/>
      <p:bldP spid="186" grpId="0" animBg="1"/>
      <p:bldP spid="1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2145909"/>
            <a:ext cx="11401634" cy="19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/>
              <a:t>Remember: real world environments are more </a:t>
            </a:r>
            <a:r>
              <a:rPr lang="en-US" sz="2800" u="sng" dirty="0"/>
              <a:t>likely to lack any prior knowledge of environment dynamics</a:t>
            </a:r>
            <a:r>
              <a:rPr lang="en-US" sz="2800" dirty="0"/>
              <a:t>. Model-free RL methods come handy in such cases</a:t>
            </a:r>
          </a:p>
        </p:txBody>
      </p:sp>
    </p:spTree>
    <p:extLst>
      <p:ext uri="{BB962C8B-B14F-4D97-AF65-F5344CB8AC3E}">
        <p14:creationId xmlns:p14="http://schemas.microsoft.com/office/powerpoint/2010/main" val="31467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Commonly used model-free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Can be used for building a self-playing </a:t>
            </a:r>
            <a:r>
              <a:rPr lang="en-US" sz="2800" dirty="0" err="1"/>
              <a:t>PacMan</a:t>
            </a:r>
            <a:r>
              <a:rPr lang="en-US" sz="2800" dirty="0"/>
              <a:t> agent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Revolves around notion of updating Q values which denotes value of performing action </a:t>
            </a:r>
            <a:r>
              <a:rPr lang="en-US" sz="2800" i="1" dirty="0"/>
              <a:t>a </a:t>
            </a:r>
            <a:r>
              <a:rPr lang="en-US" sz="2800" dirty="0"/>
              <a:t>in state </a:t>
            </a:r>
            <a:r>
              <a:rPr lang="en-US" sz="2800" i="1" dirty="0"/>
              <a:t>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/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B6CC2FA1-ADF6-644E-83E1-D7608A4AC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63" y="3429000"/>
            <a:ext cx="8890000" cy="1219200"/>
          </a:xfrm>
          <a:prstGeom prst="rect">
            <a:avLst/>
          </a:prstGeom>
          <a:noFill/>
          <a:ln>
            <a:solidFill>
              <a:srgbClr val="E5661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5AE43F-260D-EF45-848A-287E92C5392D}"/>
              </a:ext>
            </a:extLst>
          </p:cNvPr>
          <p:cNvSpPr txBox="1"/>
          <p:nvPr/>
        </p:nvSpPr>
        <p:spPr>
          <a:xfrm>
            <a:off x="1952172" y="4736209"/>
            <a:ext cx="889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 update rule which is the core of Q-learning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82690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Q-learning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Learn a policy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that optimizes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all states, using: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state transition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the reward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Approach: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estimate of discounted reward for every state/action pair: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Repeat (for a while):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Take a random action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environment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𝛾</m:t>
                    </m:r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]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restart if in terminal state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  <a:blipFill>
                <a:blip r:embed="rId3"/>
                <a:stretch>
                  <a:fillRect l="-1168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/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  <m:sub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𝑣𝑖𝑠𝑖𝑡𝑠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/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Exploration Policy: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blipFill>
                <a:blip r:embed="rId5"/>
                <a:stretch>
                  <a:fillRect l="-969" b="-63492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/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blipFill>
                <a:blip r:embed="rId6"/>
                <a:stretch>
                  <a:fillRect l="-394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72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1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446D84D-74A8-7949-9103-9141335B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21" y="3866617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4245593-6449-0945-ADE2-147CA9436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88" y="2950603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2CB74C4-A044-EA44-94D4-9A259CA9C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779" y="2031085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6C1192-ECA2-B54D-B198-26D162572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9" y="3866617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989AA38-DD8F-9141-90E7-B1D94F413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39" y="2949950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F99E43A-2E5F-8E4F-B2CC-925ACDA0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535" y="2032293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48E9DF6-2F84-4344-A70C-2E610D6B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46" y="3865782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E90AACC-C499-E042-A8B3-68077ED94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7" y="2031122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8411788-421A-4342-B61A-EDE1B36C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727" y="2948128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585A65-BE30-C841-90DD-0E626BF94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560" y="2039991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94F73752-3930-334B-AF4D-22C88E55D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142706"/>
              </p:ext>
            </p:extLst>
          </p:nvPr>
        </p:nvGraphicFramePr>
        <p:xfrm>
          <a:off x="7913283" y="203054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A834550-D3A6-5248-86A7-6D2C32232F7A}"/>
              </a:ext>
            </a:extLst>
          </p:cNvPr>
          <p:cNvSpPr txBox="1"/>
          <p:nvPr/>
        </p:nvSpPr>
        <p:spPr>
          <a:xfrm>
            <a:off x="7869572" y="201313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805749-4C6C-964C-A41A-256988A70E15}"/>
              </a:ext>
            </a:extLst>
          </p:cNvPr>
          <p:cNvSpPr txBox="1"/>
          <p:nvPr/>
        </p:nvSpPr>
        <p:spPr>
          <a:xfrm>
            <a:off x="8847250" y="201313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95B0F01-B3DA-1F40-9165-15A215E53926}"/>
              </a:ext>
            </a:extLst>
          </p:cNvPr>
          <p:cNvSpPr txBox="1"/>
          <p:nvPr/>
        </p:nvSpPr>
        <p:spPr>
          <a:xfrm>
            <a:off x="9764719" y="201099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7CCAA1-0F69-DA40-BD4B-4A407F653F64}"/>
              </a:ext>
            </a:extLst>
          </p:cNvPr>
          <p:cNvSpPr txBox="1"/>
          <p:nvPr/>
        </p:nvSpPr>
        <p:spPr>
          <a:xfrm>
            <a:off x="7870416" y="29667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DCFA9E-B4F8-C84A-8D5D-01C68376ED96}"/>
              </a:ext>
            </a:extLst>
          </p:cNvPr>
          <p:cNvSpPr txBox="1"/>
          <p:nvPr/>
        </p:nvSpPr>
        <p:spPr>
          <a:xfrm>
            <a:off x="8847250" y="296502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F075B1-CC73-9646-AFDA-76254DC23700}"/>
              </a:ext>
            </a:extLst>
          </p:cNvPr>
          <p:cNvSpPr txBox="1"/>
          <p:nvPr/>
        </p:nvSpPr>
        <p:spPr>
          <a:xfrm>
            <a:off x="9764719" y="297294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24B778-8E92-9945-B26A-211E71769CD8}"/>
              </a:ext>
            </a:extLst>
          </p:cNvPr>
          <p:cNvSpPr txBox="1"/>
          <p:nvPr/>
        </p:nvSpPr>
        <p:spPr>
          <a:xfrm>
            <a:off x="7869572" y="387674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4B059E-6470-2643-8264-FFE6492F05A4}"/>
              </a:ext>
            </a:extLst>
          </p:cNvPr>
          <p:cNvSpPr txBox="1"/>
          <p:nvPr/>
        </p:nvSpPr>
        <p:spPr>
          <a:xfrm>
            <a:off x="8847250" y="387674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8817FF8-A03C-AD49-8794-EEC5127F6D3E}"/>
              </a:ext>
            </a:extLst>
          </p:cNvPr>
          <p:cNvSpPr txBox="1"/>
          <p:nvPr/>
        </p:nvSpPr>
        <p:spPr>
          <a:xfrm>
            <a:off x="9764598" y="387426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7B3876CC-325F-504E-8AF1-457B1161B1EE}"/>
              </a:ext>
            </a:extLst>
          </p:cNvPr>
          <p:cNvSpPr>
            <a:spLocks noChangeAspect="1"/>
          </p:cNvSpPr>
          <p:nvPr/>
        </p:nvSpPr>
        <p:spPr>
          <a:xfrm>
            <a:off x="8661458" y="405103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DE6B1725-69C5-864C-8CAC-D2EBF4F8BC18}"/>
              </a:ext>
            </a:extLst>
          </p:cNvPr>
          <p:cNvSpPr>
            <a:spLocks noChangeAspect="1"/>
          </p:cNvSpPr>
          <p:nvPr/>
        </p:nvSpPr>
        <p:spPr>
          <a:xfrm>
            <a:off x="9582341" y="403604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5181E254-4F35-8F4E-B383-AF4E582B8691}"/>
              </a:ext>
            </a:extLst>
          </p:cNvPr>
          <p:cNvSpPr>
            <a:spLocks noChangeAspect="1"/>
          </p:cNvSpPr>
          <p:nvPr/>
        </p:nvSpPr>
        <p:spPr>
          <a:xfrm>
            <a:off x="8661830" y="313654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09186369-C995-A740-A939-41AA22F63AE4}"/>
              </a:ext>
            </a:extLst>
          </p:cNvPr>
          <p:cNvSpPr>
            <a:spLocks noChangeAspect="1"/>
          </p:cNvSpPr>
          <p:nvPr/>
        </p:nvSpPr>
        <p:spPr>
          <a:xfrm>
            <a:off x="9576485" y="31487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480A9C6B-5254-2C4E-B176-4047C034B210}"/>
              </a:ext>
            </a:extLst>
          </p:cNvPr>
          <p:cNvSpPr>
            <a:spLocks noChangeAspect="1"/>
          </p:cNvSpPr>
          <p:nvPr/>
        </p:nvSpPr>
        <p:spPr>
          <a:xfrm>
            <a:off x="8662975" y="21968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329A9517-1947-E64E-B982-5F52E119FEFC}"/>
              </a:ext>
            </a:extLst>
          </p:cNvPr>
          <p:cNvSpPr>
            <a:spLocks noChangeAspect="1"/>
          </p:cNvSpPr>
          <p:nvPr/>
        </p:nvSpPr>
        <p:spPr>
          <a:xfrm>
            <a:off x="9583649" y="22024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28E7BA20-FA55-2B4C-801B-655F94660CCF}"/>
              </a:ext>
            </a:extLst>
          </p:cNvPr>
          <p:cNvSpPr>
            <a:spLocks noChangeAspect="1"/>
          </p:cNvSpPr>
          <p:nvPr/>
        </p:nvSpPr>
        <p:spPr>
          <a:xfrm rot="10800000">
            <a:off x="8748982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1CD2D49A-B6A3-4A44-ABFB-E2F59C6A79DD}"/>
              </a:ext>
            </a:extLst>
          </p:cNvPr>
          <p:cNvSpPr>
            <a:spLocks noChangeAspect="1"/>
          </p:cNvSpPr>
          <p:nvPr/>
        </p:nvSpPr>
        <p:spPr>
          <a:xfrm rot="10800000">
            <a:off x="9658010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684CEAF7-133A-0343-BA27-93FDF8D5AED4}"/>
              </a:ext>
            </a:extLst>
          </p:cNvPr>
          <p:cNvSpPr>
            <a:spLocks noChangeAspect="1"/>
          </p:cNvSpPr>
          <p:nvPr/>
        </p:nvSpPr>
        <p:spPr>
          <a:xfrm rot="10800000">
            <a:off x="8724801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D164AF42-404D-634B-8846-21DE01311DBF}"/>
              </a:ext>
            </a:extLst>
          </p:cNvPr>
          <p:cNvSpPr>
            <a:spLocks noChangeAspect="1"/>
          </p:cNvSpPr>
          <p:nvPr/>
        </p:nvSpPr>
        <p:spPr>
          <a:xfrm rot="10800000">
            <a:off x="9659473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57D01AED-C84D-5143-BE23-6868FBC04905}"/>
              </a:ext>
            </a:extLst>
          </p:cNvPr>
          <p:cNvSpPr>
            <a:spLocks noChangeAspect="1"/>
          </p:cNvSpPr>
          <p:nvPr/>
        </p:nvSpPr>
        <p:spPr>
          <a:xfrm rot="10800000">
            <a:off x="8739327" y="266846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6EBA8387-EB0B-1748-B10D-6EB78EF45425}"/>
              </a:ext>
            </a:extLst>
          </p:cNvPr>
          <p:cNvSpPr>
            <a:spLocks noChangeAspect="1"/>
          </p:cNvSpPr>
          <p:nvPr/>
        </p:nvSpPr>
        <p:spPr>
          <a:xfrm rot="16200000">
            <a:off x="8141722" y="38150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E9DE1981-8325-134A-A72B-C801D1B2C263}"/>
              </a:ext>
            </a:extLst>
          </p:cNvPr>
          <p:cNvSpPr>
            <a:spLocks noChangeAspect="1"/>
          </p:cNvSpPr>
          <p:nvPr/>
        </p:nvSpPr>
        <p:spPr>
          <a:xfrm rot="16200000">
            <a:off x="8095341" y="29009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0B049A19-1CD8-294D-86CB-CC41F6539047}"/>
              </a:ext>
            </a:extLst>
          </p:cNvPr>
          <p:cNvSpPr>
            <a:spLocks noChangeAspect="1"/>
          </p:cNvSpPr>
          <p:nvPr/>
        </p:nvSpPr>
        <p:spPr>
          <a:xfrm rot="16200000">
            <a:off x="9999831" y="29073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F73BC5A7-1ECE-6B43-815B-5E3FE2771E60}"/>
              </a:ext>
            </a:extLst>
          </p:cNvPr>
          <p:cNvSpPr>
            <a:spLocks noChangeAspect="1"/>
          </p:cNvSpPr>
          <p:nvPr/>
        </p:nvSpPr>
        <p:spPr>
          <a:xfrm rot="16200000">
            <a:off x="10051698" y="381847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3BAF010E-CA70-884C-ABF1-DD09289480ED}"/>
              </a:ext>
            </a:extLst>
          </p:cNvPr>
          <p:cNvSpPr>
            <a:spLocks noChangeAspect="1"/>
          </p:cNvSpPr>
          <p:nvPr/>
        </p:nvSpPr>
        <p:spPr>
          <a:xfrm rot="16200000">
            <a:off x="9130743" y="381523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5D91D5A8-9FF0-EF49-9A13-EB2880BA6345}"/>
              </a:ext>
            </a:extLst>
          </p:cNvPr>
          <p:cNvSpPr>
            <a:spLocks noChangeAspect="1"/>
          </p:cNvSpPr>
          <p:nvPr/>
        </p:nvSpPr>
        <p:spPr>
          <a:xfrm rot="16200000">
            <a:off x="9083248" y="290096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B586CF5E-AC80-6A4A-A7E3-41837CB584CC}"/>
              </a:ext>
            </a:extLst>
          </p:cNvPr>
          <p:cNvSpPr>
            <a:spLocks noChangeAspect="1"/>
          </p:cNvSpPr>
          <p:nvPr/>
        </p:nvSpPr>
        <p:spPr>
          <a:xfrm rot="5400000">
            <a:off x="8381631" y="371509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EE35BF12-A540-E645-A3AC-AC2598F12D45}"/>
              </a:ext>
            </a:extLst>
          </p:cNvPr>
          <p:cNvSpPr>
            <a:spLocks noChangeAspect="1"/>
          </p:cNvSpPr>
          <p:nvPr/>
        </p:nvSpPr>
        <p:spPr>
          <a:xfrm rot="5400000">
            <a:off x="10291607" y="37185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DE77C811-679D-D849-8867-8D1F0497F196}"/>
              </a:ext>
            </a:extLst>
          </p:cNvPr>
          <p:cNvSpPr>
            <a:spLocks noChangeAspect="1"/>
          </p:cNvSpPr>
          <p:nvPr/>
        </p:nvSpPr>
        <p:spPr>
          <a:xfrm rot="5400000">
            <a:off x="9370652" y="371528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F92CC7C9-C1CD-224F-BEAD-542706748B7B}"/>
              </a:ext>
            </a:extLst>
          </p:cNvPr>
          <p:cNvSpPr>
            <a:spLocks noChangeAspect="1"/>
          </p:cNvSpPr>
          <p:nvPr/>
        </p:nvSpPr>
        <p:spPr>
          <a:xfrm rot="5400000">
            <a:off x="8344321" y="282487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3823B5DC-0927-4047-B062-6213BFB1F30E}"/>
              </a:ext>
            </a:extLst>
          </p:cNvPr>
          <p:cNvSpPr>
            <a:spLocks noChangeAspect="1"/>
          </p:cNvSpPr>
          <p:nvPr/>
        </p:nvSpPr>
        <p:spPr>
          <a:xfrm rot="5400000">
            <a:off x="9333342" y="282506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7C1CA39-3577-7B4C-AD7C-B5BD5C442800}"/>
              </a:ext>
            </a:extLst>
          </p:cNvPr>
          <p:cNvSpPr txBox="1"/>
          <p:nvPr/>
        </p:nvSpPr>
        <p:spPr>
          <a:xfrm>
            <a:off x="8657762" y="21702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A366FC-C2CA-584F-9FC6-C9906610E6AD}"/>
              </a:ext>
            </a:extLst>
          </p:cNvPr>
          <p:cNvSpPr txBox="1"/>
          <p:nvPr/>
        </p:nvSpPr>
        <p:spPr>
          <a:xfrm>
            <a:off x="9583634" y="21799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2FC0A7-B147-A344-9AA5-C7470BDE6641}"/>
              </a:ext>
            </a:extLst>
          </p:cNvPr>
          <p:cNvSpPr txBox="1"/>
          <p:nvPr/>
        </p:nvSpPr>
        <p:spPr>
          <a:xfrm>
            <a:off x="8765412" y="26403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89B56A-B8B5-1D41-B20E-C63B0473768B}"/>
              </a:ext>
            </a:extLst>
          </p:cNvPr>
          <p:cNvSpPr txBox="1"/>
          <p:nvPr/>
        </p:nvSpPr>
        <p:spPr>
          <a:xfrm>
            <a:off x="8357970" y="278057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6A45718-A6D4-D446-8947-F5ECA6BBAE93}"/>
              </a:ext>
            </a:extLst>
          </p:cNvPr>
          <p:cNvSpPr txBox="1"/>
          <p:nvPr/>
        </p:nvSpPr>
        <p:spPr>
          <a:xfrm>
            <a:off x="8104392" y="29001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EB60B4-C47F-0D42-A873-897CF7E2FA2F}"/>
              </a:ext>
            </a:extLst>
          </p:cNvPr>
          <p:cNvSpPr txBox="1"/>
          <p:nvPr/>
        </p:nvSpPr>
        <p:spPr>
          <a:xfrm>
            <a:off x="9093389" y="288537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20A130-EE44-1044-8112-0A4DE455339C}"/>
              </a:ext>
            </a:extLst>
          </p:cNvPr>
          <p:cNvSpPr txBox="1"/>
          <p:nvPr/>
        </p:nvSpPr>
        <p:spPr>
          <a:xfrm>
            <a:off x="9338973" y="27895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B721D4-2141-104F-BFE0-79F8A8BDB066}"/>
              </a:ext>
            </a:extLst>
          </p:cNvPr>
          <p:cNvSpPr txBox="1"/>
          <p:nvPr/>
        </p:nvSpPr>
        <p:spPr>
          <a:xfrm>
            <a:off x="10009173" y="2903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5B230E-7721-2A4D-B0CE-4362AA8F382E}"/>
              </a:ext>
            </a:extLst>
          </p:cNvPr>
          <p:cNvSpPr txBox="1"/>
          <p:nvPr/>
        </p:nvSpPr>
        <p:spPr>
          <a:xfrm>
            <a:off x="9585065" y="312279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2E19DBC-F325-214E-93C9-480F831860BE}"/>
              </a:ext>
            </a:extLst>
          </p:cNvPr>
          <p:cNvSpPr txBox="1"/>
          <p:nvPr/>
        </p:nvSpPr>
        <p:spPr>
          <a:xfrm>
            <a:off x="8659077" y="3109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7908C38-C803-C54B-A61F-3704FF9A6C96}"/>
              </a:ext>
            </a:extLst>
          </p:cNvPr>
          <p:cNvSpPr txBox="1"/>
          <p:nvPr/>
        </p:nvSpPr>
        <p:spPr>
          <a:xfrm>
            <a:off x="8752817" y="35606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164DD-64E0-2547-ACFE-E9D1084A99FE}"/>
              </a:ext>
            </a:extLst>
          </p:cNvPr>
          <p:cNvSpPr txBox="1"/>
          <p:nvPr/>
        </p:nvSpPr>
        <p:spPr>
          <a:xfrm>
            <a:off x="8390424" y="36929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75821FC-038C-804B-9686-242B8B2B1589}"/>
              </a:ext>
            </a:extLst>
          </p:cNvPr>
          <p:cNvSpPr txBox="1"/>
          <p:nvPr/>
        </p:nvSpPr>
        <p:spPr>
          <a:xfrm>
            <a:off x="8154409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332D997-C2B6-D648-A829-6529F4798B63}"/>
              </a:ext>
            </a:extLst>
          </p:cNvPr>
          <p:cNvSpPr txBox="1"/>
          <p:nvPr/>
        </p:nvSpPr>
        <p:spPr>
          <a:xfrm>
            <a:off x="9148300" y="3798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1E19C20-4CF3-BF42-8308-D94A15C925D4}"/>
              </a:ext>
            </a:extLst>
          </p:cNvPr>
          <p:cNvSpPr txBox="1"/>
          <p:nvPr/>
        </p:nvSpPr>
        <p:spPr>
          <a:xfrm>
            <a:off x="9381867" y="36974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62FDC22-3E9B-BB43-BC0D-098C1616B0C2}"/>
              </a:ext>
            </a:extLst>
          </p:cNvPr>
          <p:cNvSpPr txBox="1"/>
          <p:nvPr/>
        </p:nvSpPr>
        <p:spPr>
          <a:xfrm>
            <a:off x="9672051" y="3556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51050E5-12B6-894B-BED7-DFDE8CDAC6A2}"/>
              </a:ext>
            </a:extLst>
          </p:cNvPr>
          <p:cNvSpPr txBox="1"/>
          <p:nvPr/>
        </p:nvSpPr>
        <p:spPr>
          <a:xfrm>
            <a:off x="10062633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CF8AB01-92D2-3E48-9453-C02485261D8A}"/>
              </a:ext>
            </a:extLst>
          </p:cNvPr>
          <p:cNvSpPr txBox="1"/>
          <p:nvPr/>
        </p:nvSpPr>
        <p:spPr>
          <a:xfrm>
            <a:off x="10298464" y="37001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7B36717-039C-C54F-A15A-2C4DEABA9FB4}"/>
              </a:ext>
            </a:extLst>
          </p:cNvPr>
          <p:cNvSpPr txBox="1"/>
          <p:nvPr/>
        </p:nvSpPr>
        <p:spPr>
          <a:xfrm>
            <a:off x="8653300" y="402886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2777850-DBC2-0D4D-A9FE-376E98AD3506}"/>
              </a:ext>
            </a:extLst>
          </p:cNvPr>
          <p:cNvSpPr txBox="1"/>
          <p:nvPr/>
        </p:nvSpPr>
        <p:spPr>
          <a:xfrm>
            <a:off x="9581406" y="40114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59EF66-F49B-804F-B5B2-52B4EDECC711}"/>
              </a:ext>
            </a:extLst>
          </p:cNvPr>
          <p:cNvSpPr txBox="1"/>
          <p:nvPr/>
        </p:nvSpPr>
        <p:spPr>
          <a:xfrm>
            <a:off x="8770666" y="44729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70B1BFF-CEEE-264C-98B4-1F80DA24C684}"/>
              </a:ext>
            </a:extLst>
          </p:cNvPr>
          <p:cNvSpPr txBox="1"/>
          <p:nvPr/>
        </p:nvSpPr>
        <p:spPr>
          <a:xfrm>
            <a:off x="9684419" y="447935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68ABBC7-F010-AD40-88D9-5D4DFA8CD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78" y="1703324"/>
            <a:ext cx="812698" cy="129523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02690129-68E0-3E43-A5EA-EB7A93F8E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80" y="2553513"/>
            <a:ext cx="812698" cy="1295238"/>
          </a:xfrm>
          <a:prstGeom prst="rect">
            <a:avLst/>
          </a:prstGeom>
        </p:spPr>
      </p:pic>
      <p:pic>
        <p:nvPicPr>
          <p:cNvPr id="149" name="Picture 148" descr="A person in a costume&#10;&#10;Description automatically generated">
            <a:extLst>
              <a:ext uri="{FF2B5EF4-FFF2-40B4-BE49-F238E27FC236}">
                <a16:creationId xmlns:a16="http://schemas.microsoft.com/office/drawing/2014/main" id="{21136FF4-04E2-CF4D-8E29-AB3D79BDC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49" y="255405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0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initial state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&lt;1,1&gt;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𝑒𝑎𝑠𝑡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=&lt;2,1&gt;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&lt;1,1&gt;,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𝑒𝑎𝑠𝑡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  <a:blipFill>
                <a:blip r:embed="rId10"/>
                <a:stretch>
                  <a:fillRect l="-1269" t="-2907" b="-7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/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  <a:blipFill>
                <a:blip r:embed="rId11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=&lt;2,0&gt;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&lt;2,1&gt;,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No more moves possible, start again…</a:t>
                </a:r>
              </a:p>
            </p:txBody>
          </p:sp>
        </mc:Choice>
        <mc:Fallback xmlns="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  <a:blipFill>
                <a:blip r:embed="rId12"/>
                <a:stretch>
                  <a:fillRect l="-1523" t="-3488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52">
            <a:extLst>
              <a:ext uri="{FF2B5EF4-FFF2-40B4-BE49-F238E27FC236}">
                <a16:creationId xmlns:a16="http://schemas.microsoft.com/office/drawing/2014/main" id="{28F0EBAA-8B01-424A-AD0B-C5D4BCC9B448}"/>
              </a:ext>
            </a:extLst>
          </p:cNvPr>
          <p:cNvSpPr txBox="1"/>
          <p:nvPr/>
        </p:nvSpPr>
        <p:spPr>
          <a:xfrm>
            <a:off x="9959910" y="28972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8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5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2" grpId="1"/>
      <p:bldP spid="133" grpId="0"/>
      <p:bldP spid="133" grpId="1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51" grpId="0"/>
      <p:bldP spid="153" grpId="0"/>
      <p:bldP spid="15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2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2237601-7840-784E-8EF7-2035629C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95" y="3614826"/>
            <a:ext cx="914400" cy="9144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E27082-C2B2-1C40-A8B4-C274CA586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62" y="2698812"/>
            <a:ext cx="914400" cy="9144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E8EC202-AF88-5346-B862-74E7A25FA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753" y="1779294"/>
            <a:ext cx="914400" cy="9144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362E880-4B1C-7043-AD5B-DCB2E49E6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3" y="3614826"/>
            <a:ext cx="914400" cy="914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BF7DDF-4DCF-8947-B297-DB815C5B0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13" y="2698159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67BF6C7-4986-014F-9EB3-E8A5BC14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09" y="1780502"/>
            <a:ext cx="914400" cy="914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70573FF-0F08-7D4B-99AB-6C3ED689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820" y="3613991"/>
            <a:ext cx="914400" cy="914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68293DA-3E2C-2946-AD0D-5590E7AD9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1" y="1779331"/>
            <a:ext cx="914400" cy="9144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B5B75414-7DF1-0049-AE4C-D405E9DE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701" y="2696337"/>
            <a:ext cx="914400" cy="9144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9D47C52A-1B98-B54F-B013-D937FF1F8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534" y="1788200"/>
            <a:ext cx="908734" cy="908734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60DAD4E7-65D9-A640-BC5A-62E59CF0E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76501"/>
              </p:ext>
            </p:extLst>
          </p:nvPr>
        </p:nvGraphicFramePr>
        <p:xfrm>
          <a:off x="7754257" y="177875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57" name="TextBox 156">
            <a:extLst>
              <a:ext uri="{FF2B5EF4-FFF2-40B4-BE49-F238E27FC236}">
                <a16:creationId xmlns:a16="http://schemas.microsoft.com/office/drawing/2014/main" id="{FDA42764-BF10-2746-A744-32546BAA1B19}"/>
              </a:ext>
            </a:extLst>
          </p:cNvPr>
          <p:cNvSpPr txBox="1"/>
          <p:nvPr/>
        </p:nvSpPr>
        <p:spPr>
          <a:xfrm>
            <a:off x="7710546" y="17613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E2BB7B3-AB6A-0B4C-8B4F-7D806814ACE7}"/>
              </a:ext>
            </a:extLst>
          </p:cNvPr>
          <p:cNvSpPr txBox="1"/>
          <p:nvPr/>
        </p:nvSpPr>
        <p:spPr>
          <a:xfrm>
            <a:off x="8688224" y="176134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C16338-EA15-2045-B183-B1EE73BF5F8A}"/>
              </a:ext>
            </a:extLst>
          </p:cNvPr>
          <p:cNvSpPr txBox="1"/>
          <p:nvPr/>
        </p:nvSpPr>
        <p:spPr>
          <a:xfrm>
            <a:off x="9605693" y="175920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D2B7490-34B1-6644-B5D8-D459E8EE7A41}"/>
              </a:ext>
            </a:extLst>
          </p:cNvPr>
          <p:cNvSpPr txBox="1"/>
          <p:nvPr/>
        </p:nvSpPr>
        <p:spPr>
          <a:xfrm>
            <a:off x="7711390" y="271499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A0911FA-455C-064E-AE1A-7CFE0480A182}"/>
              </a:ext>
            </a:extLst>
          </p:cNvPr>
          <p:cNvSpPr txBox="1"/>
          <p:nvPr/>
        </p:nvSpPr>
        <p:spPr>
          <a:xfrm>
            <a:off x="8688224" y="27132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4003ED9-B7AA-3A4E-82CF-B2013CE57961}"/>
              </a:ext>
            </a:extLst>
          </p:cNvPr>
          <p:cNvSpPr txBox="1"/>
          <p:nvPr/>
        </p:nvSpPr>
        <p:spPr>
          <a:xfrm>
            <a:off x="9605693" y="272115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9A3C918-6532-B347-ADDD-129766AB972F}"/>
              </a:ext>
            </a:extLst>
          </p:cNvPr>
          <p:cNvSpPr txBox="1"/>
          <p:nvPr/>
        </p:nvSpPr>
        <p:spPr>
          <a:xfrm>
            <a:off x="7710546" y="362495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811B9C2-0C76-3342-8C77-B1CD062B2BCF}"/>
              </a:ext>
            </a:extLst>
          </p:cNvPr>
          <p:cNvSpPr txBox="1"/>
          <p:nvPr/>
        </p:nvSpPr>
        <p:spPr>
          <a:xfrm>
            <a:off x="8688224" y="362495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F709747-55B7-E045-9316-FF9ED838F0F3}"/>
              </a:ext>
            </a:extLst>
          </p:cNvPr>
          <p:cNvSpPr txBox="1"/>
          <p:nvPr/>
        </p:nvSpPr>
        <p:spPr>
          <a:xfrm>
            <a:off x="9605572" y="362247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66" name="Arrow: Right 32">
            <a:extLst>
              <a:ext uri="{FF2B5EF4-FFF2-40B4-BE49-F238E27FC236}">
                <a16:creationId xmlns:a16="http://schemas.microsoft.com/office/drawing/2014/main" id="{E7E18819-7037-1C45-B7B0-EFC1733D809C}"/>
              </a:ext>
            </a:extLst>
          </p:cNvPr>
          <p:cNvSpPr>
            <a:spLocks noChangeAspect="1"/>
          </p:cNvSpPr>
          <p:nvPr/>
        </p:nvSpPr>
        <p:spPr>
          <a:xfrm>
            <a:off x="8502432" y="37992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row: Right 33">
            <a:extLst>
              <a:ext uri="{FF2B5EF4-FFF2-40B4-BE49-F238E27FC236}">
                <a16:creationId xmlns:a16="http://schemas.microsoft.com/office/drawing/2014/main" id="{69404A53-41C6-574D-8909-B2A071D84C21}"/>
              </a:ext>
            </a:extLst>
          </p:cNvPr>
          <p:cNvSpPr>
            <a:spLocks noChangeAspect="1"/>
          </p:cNvSpPr>
          <p:nvPr/>
        </p:nvSpPr>
        <p:spPr>
          <a:xfrm>
            <a:off x="9423315" y="37842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row: Right 34">
            <a:extLst>
              <a:ext uri="{FF2B5EF4-FFF2-40B4-BE49-F238E27FC236}">
                <a16:creationId xmlns:a16="http://schemas.microsoft.com/office/drawing/2014/main" id="{37F1C6CD-CEFE-A040-B981-F38D0EA2E51C}"/>
              </a:ext>
            </a:extLst>
          </p:cNvPr>
          <p:cNvSpPr>
            <a:spLocks noChangeAspect="1"/>
          </p:cNvSpPr>
          <p:nvPr/>
        </p:nvSpPr>
        <p:spPr>
          <a:xfrm>
            <a:off x="8502804" y="28847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Arrow: Right 35">
            <a:extLst>
              <a:ext uri="{FF2B5EF4-FFF2-40B4-BE49-F238E27FC236}">
                <a16:creationId xmlns:a16="http://schemas.microsoft.com/office/drawing/2014/main" id="{94E80D8D-B298-3F42-AF70-357DA516DF26}"/>
              </a:ext>
            </a:extLst>
          </p:cNvPr>
          <p:cNvSpPr>
            <a:spLocks noChangeAspect="1"/>
          </p:cNvSpPr>
          <p:nvPr/>
        </p:nvSpPr>
        <p:spPr>
          <a:xfrm>
            <a:off x="9417459" y="28969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Arrow: Right 36">
            <a:extLst>
              <a:ext uri="{FF2B5EF4-FFF2-40B4-BE49-F238E27FC236}">
                <a16:creationId xmlns:a16="http://schemas.microsoft.com/office/drawing/2014/main" id="{9CA2F4A2-CB32-FE4F-9391-A0DBFE9BA46F}"/>
              </a:ext>
            </a:extLst>
          </p:cNvPr>
          <p:cNvSpPr>
            <a:spLocks noChangeAspect="1"/>
          </p:cNvSpPr>
          <p:nvPr/>
        </p:nvSpPr>
        <p:spPr>
          <a:xfrm>
            <a:off x="8503949" y="194503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1" name="Arrow: Right 37">
            <a:extLst>
              <a:ext uri="{FF2B5EF4-FFF2-40B4-BE49-F238E27FC236}">
                <a16:creationId xmlns:a16="http://schemas.microsoft.com/office/drawing/2014/main" id="{BB08085F-244D-2C4A-80F9-E8AA23AF6AF9}"/>
              </a:ext>
            </a:extLst>
          </p:cNvPr>
          <p:cNvSpPr>
            <a:spLocks noChangeAspect="1"/>
          </p:cNvSpPr>
          <p:nvPr/>
        </p:nvSpPr>
        <p:spPr>
          <a:xfrm>
            <a:off x="9424623" y="19506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72" name="Arrow: Right 38">
            <a:extLst>
              <a:ext uri="{FF2B5EF4-FFF2-40B4-BE49-F238E27FC236}">
                <a16:creationId xmlns:a16="http://schemas.microsoft.com/office/drawing/2014/main" id="{21FF33F9-8FFA-BF49-917F-31446AB88616}"/>
              </a:ext>
            </a:extLst>
          </p:cNvPr>
          <p:cNvSpPr>
            <a:spLocks noChangeAspect="1"/>
          </p:cNvSpPr>
          <p:nvPr/>
        </p:nvSpPr>
        <p:spPr>
          <a:xfrm rot="10800000">
            <a:off x="8589956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Arrow: Right 40">
            <a:extLst>
              <a:ext uri="{FF2B5EF4-FFF2-40B4-BE49-F238E27FC236}">
                <a16:creationId xmlns:a16="http://schemas.microsoft.com/office/drawing/2014/main" id="{C7559ACA-D569-464A-99D7-F5A8000E38A8}"/>
              </a:ext>
            </a:extLst>
          </p:cNvPr>
          <p:cNvSpPr>
            <a:spLocks noChangeAspect="1"/>
          </p:cNvSpPr>
          <p:nvPr/>
        </p:nvSpPr>
        <p:spPr>
          <a:xfrm rot="10800000">
            <a:off x="9498984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row: Right 41">
            <a:extLst>
              <a:ext uri="{FF2B5EF4-FFF2-40B4-BE49-F238E27FC236}">
                <a16:creationId xmlns:a16="http://schemas.microsoft.com/office/drawing/2014/main" id="{2744BCB1-4741-B142-B963-B844BD0DB053}"/>
              </a:ext>
            </a:extLst>
          </p:cNvPr>
          <p:cNvSpPr>
            <a:spLocks noChangeAspect="1"/>
          </p:cNvSpPr>
          <p:nvPr/>
        </p:nvSpPr>
        <p:spPr>
          <a:xfrm rot="10800000">
            <a:off x="8565775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Arrow: Right 42">
            <a:extLst>
              <a:ext uri="{FF2B5EF4-FFF2-40B4-BE49-F238E27FC236}">
                <a16:creationId xmlns:a16="http://schemas.microsoft.com/office/drawing/2014/main" id="{60AD5B4B-804E-C649-BFFB-D1E5AF887055}"/>
              </a:ext>
            </a:extLst>
          </p:cNvPr>
          <p:cNvSpPr>
            <a:spLocks noChangeAspect="1"/>
          </p:cNvSpPr>
          <p:nvPr/>
        </p:nvSpPr>
        <p:spPr>
          <a:xfrm rot="10800000">
            <a:off x="9500447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Arrow: Right 44">
            <a:extLst>
              <a:ext uri="{FF2B5EF4-FFF2-40B4-BE49-F238E27FC236}">
                <a16:creationId xmlns:a16="http://schemas.microsoft.com/office/drawing/2014/main" id="{C5F2415B-ABB5-B844-AA62-2AFE2E5AE521}"/>
              </a:ext>
            </a:extLst>
          </p:cNvPr>
          <p:cNvSpPr>
            <a:spLocks noChangeAspect="1"/>
          </p:cNvSpPr>
          <p:nvPr/>
        </p:nvSpPr>
        <p:spPr>
          <a:xfrm rot="10800000">
            <a:off x="8580301" y="241667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77" name="Arrow: Right 45">
            <a:extLst>
              <a:ext uri="{FF2B5EF4-FFF2-40B4-BE49-F238E27FC236}">
                <a16:creationId xmlns:a16="http://schemas.microsoft.com/office/drawing/2014/main" id="{4A2BC80C-4BAB-DA45-93B4-7CC2B5E654D2}"/>
              </a:ext>
            </a:extLst>
          </p:cNvPr>
          <p:cNvSpPr>
            <a:spLocks noChangeAspect="1"/>
          </p:cNvSpPr>
          <p:nvPr/>
        </p:nvSpPr>
        <p:spPr>
          <a:xfrm rot="16200000">
            <a:off x="7982696" y="35632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Arrow: Right 47">
            <a:extLst>
              <a:ext uri="{FF2B5EF4-FFF2-40B4-BE49-F238E27FC236}">
                <a16:creationId xmlns:a16="http://schemas.microsoft.com/office/drawing/2014/main" id="{CB6FFC7E-F9B6-BB42-A927-F27ECC7F120E}"/>
              </a:ext>
            </a:extLst>
          </p:cNvPr>
          <p:cNvSpPr>
            <a:spLocks noChangeAspect="1"/>
          </p:cNvSpPr>
          <p:nvPr/>
        </p:nvSpPr>
        <p:spPr>
          <a:xfrm rot="16200000">
            <a:off x="7936315" y="2649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Arrow: Right 48">
            <a:extLst>
              <a:ext uri="{FF2B5EF4-FFF2-40B4-BE49-F238E27FC236}">
                <a16:creationId xmlns:a16="http://schemas.microsoft.com/office/drawing/2014/main" id="{8CBC241E-0043-9747-841A-5B46A687E9E5}"/>
              </a:ext>
            </a:extLst>
          </p:cNvPr>
          <p:cNvSpPr>
            <a:spLocks noChangeAspect="1"/>
          </p:cNvSpPr>
          <p:nvPr/>
        </p:nvSpPr>
        <p:spPr>
          <a:xfrm rot="16200000">
            <a:off x="9840805" y="265553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Arrow: Right 49">
            <a:extLst>
              <a:ext uri="{FF2B5EF4-FFF2-40B4-BE49-F238E27FC236}">
                <a16:creationId xmlns:a16="http://schemas.microsoft.com/office/drawing/2014/main" id="{960755D4-63C0-8144-9757-0B5377546F46}"/>
              </a:ext>
            </a:extLst>
          </p:cNvPr>
          <p:cNvSpPr>
            <a:spLocks noChangeAspect="1"/>
          </p:cNvSpPr>
          <p:nvPr/>
        </p:nvSpPr>
        <p:spPr>
          <a:xfrm rot="16200000">
            <a:off x="9892672" y="35666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50">
            <a:extLst>
              <a:ext uri="{FF2B5EF4-FFF2-40B4-BE49-F238E27FC236}">
                <a16:creationId xmlns:a16="http://schemas.microsoft.com/office/drawing/2014/main" id="{EE5CB703-8218-524B-B7CE-360A14C88AD9}"/>
              </a:ext>
            </a:extLst>
          </p:cNvPr>
          <p:cNvSpPr>
            <a:spLocks noChangeAspect="1"/>
          </p:cNvSpPr>
          <p:nvPr/>
        </p:nvSpPr>
        <p:spPr>
          <a:xfrm rot="16200000">
            <a:off x="8971717" y="356344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51">
            <a:extLst>
              <a:ext uri="{FF2B5EF4-FFF2-40B4-BE49-F238E27FC236}">
                <a16:creationId xmlns:a16="http://schemas.microsoft.com/office/drawing/2014/main" id="{D84705FC-E598-8944-83E5-5B42083FBD45}"/>
              </a:ext>
            </a:extLst>
          </p:cNvPr>
          <p:cNvSpPr>
            <a:spLocks noChangeAspect="1"/>
          </p:cNvSpPr>
          <p:nvPr/>
        </p:nvSpPr>
        <p:spPr>
          <a:xfrm rot="16200000">
            <a:off x="8924222" y="26491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Arrow: Right 52">
            <a:extLst>
              <a:ext uri="{FF2B5EF4-FFF2-40B4-BE49-F238E27FC236}">
                <a16:creationId xmlns:a16="http://schemas.microsoft.com/office/drawing/2014/main" id="{8E7677FF-EA1F-1048-AD5E-9FF6AF5CDA6A}"/>
              </a:ext>
            </a:extLst>
          </p:cNvPr>
          <p:cNvSpPr>
            <a:spLocks noChangeAspect="1"/>
          </p:cNvSpPr>
          <p:nvPr/>
        </p:nvSpPr>
        <p:spPr>
          <a:xfrm rot="5400000">
            <a:off x="8222605" y="346330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Arrow: Right 53">
            <a:extLst>
              <a:ext uri="{FF2B5EF4-FFF2-40B4-BE49-F238E27FC236}">
                <a16:creationId xmlns:a16="http://schemas.microsoft.com/office/drawing/2014/main" id="{DBBAA1AB-1216-0747-A18C-DD697DE4F5E9}"/>
              </a:ext>
            </a:extLst>
          </p:cNvPr>
          <p:cNvSpPr>
            <a:spLocks noChangeAspect="1"/>
          </p:cNvSpPr>
          <p:nvPr/>
        </p:nvSpPr>
        <p:spPr>
          <a:xfrm rot="5400000">
            <a:off x="10132581" y="34667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Arrow: Right 54">
            <a:extLst>
              <a:ext uri="{FF2B5EF4-FFF2-40B4-BE49-F238E27FC236}">
                <a16:creationId xmlns:a16="http://schemas.microsoft.com/office/drawing/2014/main" id="{5DEA6D72-CE4E-E74A-BBB6-4EFAD786723F}"/>
              </a:ext>
            </a:extLst>
          </p:cNvPr>
          <p:cNvSpPr>
            <a:spLocks noChangeAspect="1"/>
          </p:cNvSpPr>
          <p:nvPr/>
        </p:nvSpPr>
        <p:spPr>
          <a:xfrm rot="5400000">
            <a:off x="9211626" y="346349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row: Right 55">
            <a:extLst>
              <a:ext uri="{FF2B5EF4-FFF2-40B4-BE49-F238E27FC236}">
                <a16:creationId xmlns:a16="http://schemas.microsoft.com/office/drawing/2014/main" id="{EA5192A7-DB75-CA47-9205-F151C4DA202C}"/>
              </a:ext>
            </a:extLst>
          </p:cNvPr>
          <p:cNvSpPr>
            <a:spLocks noChangeAspect="1"/>
          </p:cNvSpPr>
          <p:nvPr/>
        </p:nvSpPr>
        <p:spPr>
          <a:xfrm rot="5400000">
            <a:off x="8185295" y="257308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Arrow: Right 57">
            <a:extLst>
              <a:ext uri="{FF2B5EF4-FFF2-40B4-BE49-F238E27FC236}">
                <a16:creationId xmlns:a16="http://schemas.microsoft.com/office/drawing/2014/main" id="{28BB71AE-060F-C146-AFF1-3953F501EF27}"/>
              </a:ext>
            </a:extLst>
          </p:cNvPr>
          <p:cNvSpPr>
            <a:spLocks noChangeAspect="1"/>
          </p:cNvSpPr>
          <p:nvPr/>
        </p:nvSpPr>
        <p:spPr>
          <a:xfrm rot="5400000">
            <a:off x="9174316" y="25732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8DD38CD-D902-2E41-9FB3-0147A5373309}"/>
              </a:ext>
            </a:extLst>
          </p:cNvPr>
          <p:cNvSpPr txBox="1"/>
          <p:nvPr/>
        </p:nvSpPr>
        <p:spPr>
          <a:xfrm>
            <a:off x="8498736" y="19184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4F64802-204C-924A-914F-A1BE5CD4C01F}"/>
              </a:ext>
            </a:extLst>
          </p:cNvPr>
          <p:cNvSpPr txBox="1"/>
          <p:nvPr/>
        </p:nvSpPr>
        <p:spPr>
          <a:xfrm>
            <a:off x="9424608" y="19281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F7002F-5639-F34D-A39D-D49B02504DDB}"/>
              </a:ext>
            </a:extLst>
          </p:cNvPr>
          <p:cNvSpPr txBox="1"/>
          <p:nvPr/>
        </p:nvSpPr>
        <p:spPr>
          <a:xfrm>
            <a:off x="8606386" y="23885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C66666F-FDAD-304B-98A2-ED9D1B551C16}"/>
              </a:ext>
            </a:extLst>
          </p:cNvPr>
          <p:cNvSpPr txBox="1"/>
          <p:nvPr/>
        </p:nvSpPr>
        <p:spPr>
          <a:xfrm>
            <a:off x="8198944" y="252878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9A31758-96F5-A640-8927-7F381BDD2100}"/>
              </a:ext>
            </a:extLst>
          </p:cNvPr>
          <p:cNvSpPr txBox="1"/>
          <p:nvPr/>
        </p:nvSpPr>
        <p:spPr>
          <a:xfrm>
            <a:off x="7945366" y="26483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5AB094A-5F50-0A45-A6F8-C7C365270204}"/>
              </a:ext>
            </a:extLst>
          </p:cNvPr>
          <p:cNvSpPr txBox="1"/>
          <p:nvPr/>
        </p:nvSpPr>
        <p:spPr>
          <a:xfrm>
            <a:off x="8934363" y="26335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447B518-625B-3848-94C4-0240CBE6B6B2}"/>
              </a:ext>
            </a:extLst>
          </p:cNvPr>
          <p:cNvSpPr txBox="1"/>
          <p:nvPr/>
        </p:nvSpPr>
        <p:spPr>
          <a:xfrm>
            <a:off x="9179947" y="25377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EF0D03-15AC-6341-800C-2BB62A3AB6AA}"/>
              </a:ext>
            </a:extLst>
          </p:cNvPr>
          <p:cNvSpPr txBox="1"/>
          <p:nvPr/>
        </p:nvSpPr>
        <p:spPr>
          <a:xfrm>
            <a:off x="9426039" y="2871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2EA0DF-7F4D-E742-8E00-95A06545437A}"/>
              </a:ext>
            </a:extLst>
          </p:cNvPr>
          <p:cNvSpPr txBox="1"/>
          <p:nvPr/>
        </p:nvSpPr>
        <p:spPr>
          <a:xfrm>
            <a:off x="8500051" y="285740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A66ED2C-CC3F-1D49-B04A-A6B4D980FBB7}"/>
              </a:ext>
            </a:extLst>
          </p:cNvPr>
          <p:cNvSpPr txBox="1"/>
          <p:nvPr/>
        </p:nvSpPr>
        <p:spPr>
          <a:xfrm>
            <a:off x="8593791" y="330881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544DED8-5C96-9048-B474-8E875A1E7A91}"/>
              </a:ext>
            </a:extLst>
          </p:cNvPr>
          <p:cNvSpPr txBox="1"/>
          <p:nvPr/>
        </p:nvSpPr>
        <p:spPr>
          <a:xfrm>
            <a:off x="8231398" y="344113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FF6F0B0-F986-EA42-93B6-3659FE14C653}"/>
              </a:ext>
            </a:extLst>
          </p:cNvPr>
          <p:cNvSpPr txBox="1"/>
          <p:nvPr/>
        </p:nvSpPr>
        <p:spPr>
          <a:xfrm>
            <a:off x="7995383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EC6465E-8F6A-7547-B6D6-D46369BA0A85}"/>
              </a:ext>
            </a:extLst>
          </p:cNvPr>
          <p:cNvSpPr txBox="1"/>
          <p:nvPr/>
        </p:nvSpPr>
        <p:spPr>
          <a:xfrm>
            <a:off x="8989274" y="35465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0723F97-CCAD-0E44-880C-077363D0404E}"/>
              </a:ext>
            </a:extLst>
          </p:cNvPr>
          <p:cNvSpPr txBox="1"/>
          <p:nvPr/>
        </p:nvSpPr>
        <p:spPr>
          <a:xfrm>
            <a:off x="9222841" y="34456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A29A4D8-DA95-9142-BBDA-FA4F26A946BF}"/>
              </a:ext>
            </a:extLst>
          </p:cNvPr>
          <p:cNvSpPr txBox="1"/>
          <p:nvPr/>
        </p:nvSpPr>
        <p:spPr>
          <a:xfrm>
            <a:off x="9513025" y="33050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D442958-D51E-2045-9C5A-299A184A9F67}"/>
              </a:ext>
            </a:extLst>
          </p:cNvPr>
          <p:cNvSpPr txBox="1"/>
          <p:nvPr/>
        </p:nvSpPr>
        <p:spPr>
          <a:xfrm>
            <a:off x="9903607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4E6B8CA-430F-0640-9957-5670E201F1E9}"/>
              </a:ext>
            </a:extLst>
          </p:cNvPr>
          <p:cNvSpPr txBox="1"/>
          <p:nvPr/>
        </p:nvSpPr>
        <p:spPr>
          <a:xfrm>
            <a:off x="10139438" y="34483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FDE9C5-719A-6749-BA38-FA9BC382209B}"/>
              </a:ext>
            </a:extLst>
          </p:cNvPr>
          <p:cNvSpPr txBox="1"/>
          <p:nvPr/>
        </p:nvSpPr>
        <p:spPr>
          <a:xfrm>
            <a:off x="8494274" y="3777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02AC2DF-650D-9242-A896-A2426CB3837F}"/>
              </a:ext>
            </a:extLst>
          </p:cNvPr>
          <p:cNvSpPr txBox="1"/>
          <p:nvPr/>
        </p:nvSpPr>
        <p:spPr>
          <a:xfrm>
            <a:off x="9422380" y="37596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F0484EA-62D2-D94A-8D31-D29F0737F5F8}"/>
              </a:ext>
            </a:extLst>
          </p:cNvPr>
          <p:cNvSpPr txBox="1"/>
          <p:nvPr/>
        </p:nvSpPr>
        <p:spPr>
          <a:xfrm>
            <a:off x="8611640" y="42211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4354EA6-0B1F-904F-85D9-741A177A1B72}"/>
              </a:ext>
            </a:extLst>
          </p:cNvPr>
          <p:cNvSpPr txBox="1"/>
          <p:nvPr/>
        </p:nvSpPr>
        <p:spPr>
          <a:xfrm>
            <a:off x="9525393" y="422756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Round 2: Random initial state =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&lt;2,2&gt;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&lt;2,2&gt;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=&lt;2,1&gt;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&lt;2,1&gt;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* 100</a:t>
                </a:r>
              </a:p>
            </p:txBody>
          </p:sp>
        </mc:Choice>
        <mc:Fallback xmlns="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  <a:blipFill>
                <a:blip r:embed="rId7"/>
                <a:stretch>
                  <a:fillRect l="-75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/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  <a:blipFill>
                <a:blip r:embed="rId8"/>
                <a:stretch>
                  <a:fillRect l="-606" t="-7895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,1&gt;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𝑠𝑡𝑖𝑙𝑙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 more moves possible, start again…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759" t="-3488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3C97FAF2-18ED-3043-82B5-0591A737E272}"/>
              </a:ext>
            </a:extLst>
          </p:cNvPr>
          <p:cNvSpPr txBox="1"/>
          <p:nvPr/>
        </p:nvSpPr>
        <p:spPr>
          <a:xfrm>
            <a:off x="9803517" y="265390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/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  <a:blipFill>
                <a:blip r:embed="rId10"/>
                <a:stretch>
                  <a:fillRect l="-1282" r="-19231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4" name="Picture 213">
            <a:extLst>
              <a:ext uri="{FF2B5EF4-FFF2-40B4-BE49-F238E27FC236}">
                <a16:creationId xmlns:a16="http://schemas.microsoft.com/office/drawing/2014/main" id="{CC6BE872-275B-0242-A5C1-38843FC470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63" y="2188680"/>
            <a:ext cx="812698" cy="1295238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886D97A-004D-494C-8322-AE989BBB9D20}"/>
              </a:ext>
            </a:extLst>
          </p:cNvPr>
          <p:cNvSpPr txBox="1"/>
          <p:nvPr/>
        </p:nvSpPr>
        <p:spPr>
          <a:xfrm>
            <a:off x="9879634" y="355296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16" name="Picture 215" descr="A person in a costume&#10;&#10;Description automatically generated">
            <a:extLst>
              <a:ext uri="{FF2B5EF4-FFF2-40B4-BE49-F238E27FC236}">
                <a16:creationId xmlns:a16="http://schemas.microsoft.com/office/drawing/2014/main" id="{398B066A-69B1-6A45-ACFE-073F399E5C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809" y="3176913"/>
            <a:ext cx="812698" cy="1295238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8982DDC0-EE4F-364C-B89A-457261E32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04" y="1338349"/>
            <a:ext cx="812698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15" grpId="0"/>
      <p:bldP spid="2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7CA3144-CFDC-8D4C-AE50-900751D5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16" y="4754513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08F0940-9FAB-0343-B657-0A1F6FA1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983" y="3838499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1822095-205B-8241-ACCD-CE4A2DF5C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74" y="2918981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2FC9277-FCD5-5D45-83BD-B0D36E13B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4" y="4754513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621A97D-ACCC-DF42-9A69-919BCB78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34" y="3837846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1678B07-7E08-5041-9853-2A8FE767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30" y="2920189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8766985-C603-3C42-844C-EDBEE490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41" y="4753678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8A37F04-47BA-1044-BDBA-C442A5E6C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2" y="2919018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9496951-AC7B-F044-8A6C-396715B4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222" y="3836024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267B572-9332-B04B-BEB1-C4AE189DA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055" y="2927887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775F3D76-A264-A44A-ACB8-13B1706EE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97727"/>
              </p:ext>
            </p:extLst>
          </p:nvPr>
        </p:nvGraphicFramePr>
        <p:xfrm>
          <a:off x="6362778" y="2918437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1B544D0-EC28-0F46-8E82-4624A2700AB0}"/>
              </a:ext>
            </a:extLst>
          </p:cNvPr>
          <p:cNvSpPr txBox="1"/>
          <p:nvPr/>
        </p:nvSpPr>
        <p:spPr>
          <a:xfrm>
            <a:off x="6319067" y="29010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F6C7AF6-2A3B-E84E-8F73-6377C1EAD146}"/>
              </a:ext>
            </a:extLst>
          </p:cNvPr>
          <p:cNvSpPr txBox="1"/>
          <p:nvPr/>
        </p:nvSpPr>
        <p:spPr>
          <a:xfrm>
            <a:off x="7296745" y="290103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9075326-DD3F-ED4C-B5A7-D730EEE32204}"/>
              </a:ext>
            </a:extLst>
          </p:cNvPr>
          <p:cNvSpPr txBox="1"/>
          <p:nvPr/>
        </p:nvSpPr>
        <p:spPr>
          <a:xfrm>
            <a:off x="8214214" y="28988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1B4186-B898-044E-BAC5-253A28E15695}"/>
              </a:ext>
            </a:extLst>
          </p:cNvPr>
          <p:cNvSpPr txBox="1"/>
          <p:nvPr/>
        </p:nvSpPr>
        <p:spPr>
          <a:xfrm>
            <a:off x="6319911" y="385468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78EA54-0960-9245-8EBF-DEF0FB9B9BF1}"/>
              </a:ext>
            </a:extLst>
          </p:cNvPr>
          <p:cNvSpPr txBox="1"/>
          <p:nvPr/>
        </p:nvSpPr>
        <p:spPr>
          <a:xfrm>
            <a:off x="7296745" y="385292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6EB96-914B-894E-A800-9201FD46CC77}"/>
              </a:ext>
            </a:extLst>
          </p:cNvPr>
          <p:cNvSpPr txBox="1"/>
          <p:nvPr/>
        </p:nvSpPr>
        <p:spPr>
          <a:xfrm>
            <a:off x="8214214" y="38608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D45AD37-6589-194B-90D3-190F9495F428}"/>
              </a:ext>
            </a:extLst>
          </p:cNvPr>
          <p:cNvSpPr txBox="1"/>
          <p:nvPr/>
        </p:nvSpPr>
        <p:spPr>
          <a:xfrm>
            <a:off x="6319067" y="476463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412E43-0085-9D40-A4AE-D327ABA49984}"/>
              </a:ext>
            </a:extLst>
          </p:cNvPr>
          <p:cNvSpPr txBox="1"/>
          <p:nvPr/>
        </p:nvSpPr>
        <p:spPr>
          <a:xfrm>
            <a:off x="7296745" y="4764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2CD214-87F3-EF41-ADB1-CD286AEE237D}"/>
              </a:ext>
            </a:extLst>
          </p:cNvPr>
          <p:cNvSpPr txBox="1"/>
          <p:nvPr/>
        </p:nvSpPr>
        <p:spPr>
          <a:xfrm>
            <a:off x="8214093" y="47621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E45E3A89-97A5-C24F-BE8D-E21BE6129E12}"/>
              </a:ext>
            </a:extLst>
          </p:cNvPr>
          <p:cNvSpPr>
            <a:spLocks noChangeAspect="1"/>
          </p:cNvSpPr>
          <p:nvPr/>
        </p:nvSpPr>
        <p:spPr>
          <a:xfrm>
            <a:off x="7110953" y="49389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BD14E2A1-517F-4C45-87A7-339CFA04723D}"/>
              </a:ext>
            </a:extLst>
          </p:cNvPr>
          <p:cNvSpPr>
            <a:spLocks noChangeAspect="1"/>
          </p:cNvSpPr>
          <p:nvPr/>
        </p:nvSpPr>
        <p:spPr>
          <a:xfrm>
            <a:off x="8031836" y="49239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974E819E-FBF6-5C4E-B837-DB9A79021CC0}"/>
              </a:ext>
            </a:extLst>
          </p:cNvPr>
          <p:cNvSpPr>
            <a:spLocks noChangeAspect="1"/>
          </p:cNvSpPr>
          <p:nvPr/>
        </p:nvSpPr>
        <p:spPr>
          <a:xfrm>
            <a:off x="7111325" y="40244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A98FC70E-CF21-E14A-B324-10F99C2C3AF4}"/>
              </a:ext>
            </a:extLst>
          </p:cNvPr>
          <p:cNvSpPr>
            <a:spLocks noChangeAspect="1"/>
          </p:cNvSpPr>
          <p:nvPr/>
        </p:nvSpPr>
        <p:spPr>
          <a:xfrm>
            <a:off x="8025980" y="4036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A4B98EBC-F4AF-774E-844E-5D3193CFA990}"/>
              </a:ext>
            </a:extLst>
          </p:cNvPr>
          <p:cNvSpPr>
            <a:spLocks noChangeAspect="1"/>
          </p:cNvSpPr>
          <p:nvPr/>
        </p:nvSpPr>
        <p:spPr>
          <a:xfrm>
            <a:off x="7112470" y="308471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865559A7-C0ED-5442-BD8C-93D77E10E146}"/>
              </a:ext>
            </a:extLst>
          </p:cNvPr>
          <p:cNvSpPr>
            <a:spLocks noChangeAspect="1"/>
          </p:cNvSpPr>
          <p:nvPr/>
        </p:nvSpPr>
        <p:spPr>
          <a:xfrm>
            <a:off x="8033144" y="30903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609635D7-973E-6B4F-89A8-6296C6616741}"/>
              </a:ext>
            </a:extLst>
          </p:cNvPr>
          <p:cNvSpPr>
            <a:spLocks noChangeAspect="1"/>
          </p:cNvSpPr>
          <p:nvPr/>
        </p:nvSpPr>
        <p:spPr>
          <a:xfrm rot="10800000">
            <a:off x="7198477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51FE99FE-C7D9-054A-904D-A25F53DC663F}"/>
              </a:ext>
            </a:extLst>
          </p:cNvPr>
          <p:cNvSpPr>
            <a:spLocks noChangeAspect="1"/>
          </p:cNvSpPr>
          <p:nvPr/>
        </p:nvSpPr>
        <p:spPr>
          <a:xfrm rot="10800000">
            <a:off x="8107505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1BC49D60-48C7-0248-9492-AAF0FE43B6E1}"/>
              </a:ext>
            </a:extLst>
          </p:cNvPr>
          <p:cNvSpPr>
            <a:spLocks noChangeAspect="1"/>
          </p:cNvSpPr>
          <p:nvPr/>
        </p:nvSpPr>
        <p:spPr>
          <a:xfrm rot="10800000">
            <a:off x="7174296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F60CDBD3-26FA-A84C-A538-E3D0CECD029C}"/>
              </a:ext>
            </a:extLst>
          </p:cNvPr>
          <p:cNvSpPr>
            <a:spLocks noChangeAspect="1"/>
          </p:cNvSpPr>
          <p:nvPr/>
        </p:nvSpPr>
        <p:spPr>
          <a:xfrm rot="10800000">
            <a:off x="8108968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C5905EC8-55D0-A64C-8915-C70CB90D89F1}"/>
              </a:ext>
            </a:extLst>
          </p:cNvPr>
          <p:cNvSpPr>
            <a:spLocks noChangeAspect="1"/>
          </p:cNvSpPr>
          <p:nvPr/>
        </p:nvSpPr>
        <p:spPr>
          <a:xfrm rot="10800000">
            <a:off x="7188822" y="35563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7BC50C63-D55C-B04D-9323-C245D471D9CD}"/>
              </a:ext>
            </a:extLst>
          </p:cNvPr>
          <p:cNvSpPr>
            <a:spLocks noChangeAspect="1"/>
          </p:cNvSpPr>
          <p:nvPr/>
        </p:nvSpPr>
        <p:spPr>
          <a:xfrm rot="16200000">
            <a:off x="6591217" y="47029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178AE970-6F29-DD42-BAF4-596EED92BEFB}"/>
              </a:ext>
            </a:extLst>
          </p:cNvPr>
          <p:cNvSpPr>
            <a:spLocks noChangeAspect="1"/>
          </p:cNvSpPr>
          <p:nvPr/>
        </p:nvSpPr>
        <p:spPr>
          <a:xfrm rot="16200000">
            <a:off x="6544836" y="378886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DDFA3F34-CBBF-9745-BEF9-50B610AEBDDF}"/>
              </a:ext>
            </a:extLst>
          </p:cNvPr>
          <p:cNvSpPr>
            <a:spLocks noChangeAspect="1"/>
          </p:cNvSpPr>
          <p:nvPr/>
        </p:nvSpPr>
        <p:spPr>
          <a:xfrm rot="16200000">
            <a:off x="8449326" y="37952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ED1BE70B-A33E-5041-AA96-5FC8B0C695A7}"/>
              </a:ext>
            </a:extLst>
          </p:cNvPr>
          <p:cNvSpPr>
            <a:spLocks noChangeAspect="1"/>
          </p:cNvSpPr>
          <p:nvPr/>
        </p:nvSpPr>
        <p:spPr>
          <a:xfrm rot="16200000">
            <a:off x="8501193" y="47063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D5360787-387F-7D40-A45D-307D189BA606}"/>
              </a:ext>
            </a:extLst>
          </p:cNvPr>
          <p:cNvSpPr>
            <a:spLocks noChangeAspect="1"/>
          </p:cNvSpPr>
          <p:nvPr/>
        </p:nvSpPr>
        <p:spPr>
          <a:xfrm rot="16200000">
            <a:off x="7580238" y="47031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9489FCD8-6F19-2147-8FAA-0B72DD9AB216}"/>
              </a:ext>
            </a:extLst>
          </p:cNvPr>
          <p:cNvSpPr>
            <a:spLocks noChangeAspect="1"/>
          </p:cNvSpPr>
          <p:nvPr/>
        </p:nvSpPr>
        <p:spPr>
          <a:xfrm rot="16200000">
            <a:off x="7532743" y="37888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9F4BC83B-24DF-6349-A262-D9EE7C4839D5}"/>
              </a:ext>
            </a:extLst>
          </p:cNvPr>
          <p:cNvSpPr>
            <a:spLocks noChangeAspect="1"/>
          </p:cNvSpPr>
          <p:nvPr/>
        </p:nvSpPr>
        <p:spPr>
          <a:xfrm rot="5400000">
            <a:off x="6831126" y="46029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A8706F2D-C1FB-8746-9285-A620B882E204}"/>
              </a:ext>
            </a:extLst>
          </p:cNvPr>
          <p:cNvSpPr>
            <a:spLocks noChangeAspect="1"/>
          </p:cNvSpPr>
          <p:nvPr/>
        </p:nvSpPr>
        <p:spPr>
          <a:xfrm rot="5400000">
            <a:off x="8741102" y="46064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2FCF2050-0C80-CE48-A87F-7D2F899CDC94}"/>
              </a:ext>
            </a:extLst>
          </p:cNvPr>
          <p:cNvSpPr>
            <a:spLocks noChangeAspect="1"/>
          </p:cNvSpPr>
          <p:nvPr/>
        </p:nvSpPr>
        <p:spPr>
          <a:xfrm rot="5400000">
            <a:off x="7820147" y="46031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E279EDDB-C1DD-3442-A0AA-52E0DBF1929B}"/>
              </a:ext>
            </a:extLst>
          </p:cNvPr>
          <p:cNvSpPr>
            <a:spLocks noChangeAspect="1"/>
          </p:cNvSpPr>
          <p:nvPr/>
        </p:nvSpPr>
        <p:spPr>
          <a:xfrm rot="5400000">
            <a:off x="6793816" y="37127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4DE24449-6A42-8A4F-885D-F1825F213379}"/>
              </a:ext>
            </a:extLst>
          </p:cNvPr>
          <p:cNvSpPr>
            <a:spLocks noChangeAspect="1"/>
          </p:cNvSpPr>
          <p:nvPr/>
        </p:nvSpPr>
        <p:spPr>
          <a:xfrm rot="5400000">
            <a:off x="7782837" y="371296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E4D06FA-61F2-0642-9C33-3A2A78836309}"/>
              </a:ext>
            </a:extLst>
          </p:cNvPr>
          <p:cNvSpPr txBox="1"/>
          <p:nvPr/>
        </p:nvSpPr>
        <p:spPr>
          <a:xfrm>
            <a:off x="7107257" y="30580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E08D9D-9A36-7E4F-A547-81ABAED27302}"/>
              </a:ext>
            </a:extLst>
          </p:cNvPr>
          <p:cNvSpPr txBox="1"/>
          <p:nvPr/>
        </p:nvSpPr>
        <p:spPr>
          <a:xfrm>
            <a:off x="8033129" y="30678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A27629D-FE96-4C45-AB75-0E716623F6BA}"/>
              </a:ext>
            </a:extLst>
          </p:cNvPr>
          <p:cNvSpPr txBox="1"/>
          <p:nvPr/>
        </p:nvSpPr>
        <p:spPr>
          <a:xfrm>
            <a:off x="7214907" y="35282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1151D5E-3C56-DA47-A93A-8C47C6D10C2A}"/>
              </a:ext>
            </a:extLst>
          </p:cNvPr>
          <p:cNvSpPr txBox="1"/>
          <p:nvPr/>
        </p:nvSpPr>
        <p:spPr>
          <a:xfrm>
            <a:off x="6807465" y="36684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CAC6DF-436E-B54D-B674-9884924B5C92}"/>
              </a:ext>
            </a:extLst>
          </p:cNvPr>
          <p:cNvSpPr txBox="1"/>
          <p:nvPr/>
        </p:nvSpPr>
        <p:spPr>
          <a:xfrm>
            <a:off x="6553887" y="378801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6D2F30A-CB8A-744F-8CA8-D4C4ED0576FD}"/>
              </a:ext>
            </a:extLst>
          </p:cNvPr>
          <p:cNvSpPr txBox="1"/>
          <p:nvPr/>
        </p:nvSpPr>
        <p:spPr>
          <a:xfrm>
            <a:off x="7542884" y="37732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D30B5BD-A82D-094C-A016-42D7E8B9C6C9}"/>
              </a:ext>
            </a:extLst>
          </p:cNvPr>
          <p:cNvSpPr txBox="1"/>
          <p:nvPr/>
        </p:nvSpPr>
        <p:spPr>
          <a:xfrm>
            <a:off x="7788468" y="36774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F2215DD-97C4-124E-A46A-254C0096D595}"/>
              </a:ext>
            </a:extLst>
          </p:cNvPr>
          <p:cNvSpPr txBox="1"/>
          <p:nvPr/>
        </p:nvSpPr>
        <p:spPr>
          <a:xfrm>
            <a:off x="8034560" y="401069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9520E4F-F338-DD45-A89D-53EBDDD7EA27}"/>
              </a:ext>
            </a:extLst>
          </p:cNvPr>
          <p:cNvSpPr txBox="1"/>
          <p:nvPr/>
        </p:nvSpPr>
        <p:spPr>
          <a:xfrm>
            <a:off x="7108572" y="399709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8991EC7-DF25-834E-BCD3-9E9DBFF16ABE}"/>
              </a:ext>
            </a:extLst>
          </p:cNvPr>
          <p:cNvSpPr txBox="1"/>
          <p:nvPr/>
        </p:nvSpPr>
        <p:spPr>
          <a:xfrm>
            <a:off x="7202312" y="4448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A938883-D199-E74D-BC82-EAA63A9C41D8}"/>
              </a:ext>
            </a:extLst>
          </p:cNvPr>
          <p:cNvSpPr txBox="1"/>
          <p:nvPr/>
        </p:nvSpPr>
        <p:spPr>
          <a:xfrm>
            <a:off x="6839919" y="45808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2E594D-F8EB-6545-A9F5-1E7E5219374E}"/>
              </a:ext>
            </a:extLst>
          </p:cNvPr>
          <p:cNvSpPr txBox="1"/>
          <p:nvPr/>
        </p:nvSpPr>
        <p:spPr>
          <a:xfrm>
            <a:off x="6603904" y="46921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2DA5FA-E59B-424E-A7FD-4A5EA62FEF54}"/>
              </a:ext>
            </a:extLst>
          </p:cNvPr>
          <p:cNvSpPr txBox="1"/>
          <p:nvPr/>
        </p:nvSpPr>
        <p:spPr>
          <a:xfrm>
            <a:off x="7597795" y="46862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5BE3223-2B68-204C-8430-6FC04B90898D}"/>
              </a:ext>
            </a:extLst>
          </p:cNvPr>
          <p:cNvSpPr txBox="1"/>
          <p:nvPr/>
        </p:nvSpPr>
        <p:spPr>
          <a:xfrm>
            <a:off x="7831362" y="458537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A5851AB-CE22-F74D-9098-B037B859FB1F}"/>
              </a:ext>
            </a:extLst>
          </p:cNvPr>
          <p:cNvSpPr txBox="1"/>
          <p:nvPr/>
        </p:nvSpPr>
        <p:spPr>
          <a:xfrm>
            <a:off x="8121546" y="44447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C67949-B7FC-9C4F-9FBB-21EF028BFFC5}"/>
              </a:ext>
            </a:extLst>
          </p:cNvPr>
          <p:cNvSpPr txBox="1"/>
          <p:nvPr/>
        </p:nvSpPr>
        <p:spPr>
          <a:xfrm>
            <a:off x="8747959" y="45880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994EF1-50F6-9D4B-9B40-CB566FFA0AE5}"/>
              </a:ext>
            </a:extLst>
          </p:cNvPr>
          <p:cNvSpPr txBox="1"/>
          <p:nvPr/>
        </p:nvSpPr>
        <p:spPr>
          <a:xfrm>
            <a:off x="7102795" y="49167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BEB6D0-EE0B-0A4A-B840-80445CDB96F7}"/>
              </a:ext>
            </a:extLst>
          </p:cNvPr>
          <p:cNvSpPr txBox="1"/>
          <p:nvPr/>
        </p:nvSpPr>
        <p:spPr>
          <a:xfrm>
            <a:off x="8030901" y="4899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F4F8652-B9AE-D540-9C0B-370766E9B10F}"/>
              </a:ext>
            </a:extLst>
          </p:cNvPr>
          <p:cNvSpPr txBox="1"/>
          <p:nvPr/>
        </p:nvSpPr>
        <p:spPr>
          <a:xfrm>
            <a:off x="7220161" y="53608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1640EBA-34F3-D646-B418-F73D8EB19638}"/>
              </a:ext>
            </a:extLst>
          </p:cNvPr>
          <p:cNvSpPr txBox="1"/>
          <p:nvPr/>
        </p:nvSpPr>
        <p:spPr>
          <a:xfrm>
            <a:off x="8133914" y="536725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/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606" t="-7692" r="-26061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74B7EACF-87D0-3D4C-A2A6-D26F7C6B8D9C}"/>
              </a:ext>
            </a:extLst>
          </p:cNvPr>
          <p:cNvSpPr txBox="1"/>
          <p:nvPr/>
        </p:nvSpPr>
        <p:spPr>
          <a:xfrm>
            <a:off x="8409405" y="37928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/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82" r="-1923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TextBox 147">
            <a:extLst>
              <a:ext uri="{FF2B5EF4-FFF2-40B4-BE49-F238E27FC236}">
                <a16:creationId xmlns:a16="http://schemas.microsoft.com/office/drawing/2014/main" id="{0B59836B-CD27-8240-94CB-DCCDD2A927A0}"/>
              </a:ext>
            </a:extLst>
          </p:cNvPr>
          <p:cNvSpPr txBox="1"/>
          <p:nvPr/>
        </p:nvSpPr>
        <p:spPr>
          <a:xfrm>
            <a:off x="8485062" y="471533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6127167-B8F1-E54A-991A-00CEEC0D9574}"/>
              </a:ext>
            </a:extLst>
          </p:cNvPr>
          <p:cNvCxnSpPr>
            <a:cxnSpLocks/>
          </p:cNvCxnSpPr>
          <p:nvPr/>
        </p:nvCxnSpPr>
        <p:spPr>
          <a:xfrm>
            <a:off x="6753066" y="3376181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E6D615E-5F65-A047-BE5E-754BD75E068D}"/>
              </a:ext>
            </a:extLst>
          </p:cNvPr>
          <p:cNvCxnSpPr>
            <a:cxnSpLocks/>
          </p:cNvCxnSpPr>
          <p:nvPr/>
        </p:nvCxnSpPr>
        <p:spPr>
          <a:xfrm flipV="1">
            <a:off x="7740630" y="3376181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6036C45-BE8B-B047-A057-EA818AA99C24}"/>
              </a:ext>
            </a:extLst>
          </p:cNvPr>
          <p:cNvCxnSpPr>
            <a:cxnSpLocks/>
          </p:cNvCxnSpPr>
          <p:nvPr/>
        </p:nvCxnSpPr>
        <p:spPr>
          <a:xfrm>
            <a:off x="7740630" y="4333954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176E715-6D1E-3A43-9B18-9ABFDC104AA5}"/>
              </a:ext>
            </a:extLst>
          </p:cNvPr>
          <p:cNvCxnSpPr>
            <a:cxnSpLocks/>
          </p:cNvCxnSpPr>
          <p:nvPr/>
        </p:nvCxnSpPr>
        <p:spPr>
          <a:xfrm flipV="1">
            <a:off x="8521368" y="4346364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CA7A1FE-E756-834D-B2EB-66DDF30305C3}"/>
              </a:ext>
            </a:extLst>
          </p:cNvPr>
          <p:cNvCxnSpPr>
            <a:cxnSpLocks/>
          </p:cNvCxnSpPr>
          <p:nvPr/>
        </p:nvCxnSpPr>
        <p:spPr>
          <a:xfrm>
            <a:off x="7735973" y="5092798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C23171A-5E0E-924F-B04D-9597BB059DC1}"/>
              </a:ext>
            </a:extLst>
          </p:cNvPr>
          <p:cNvCxnSpPr>
            <a:cxnSpLocks/>
          </p:cNvCxnSpPr>
          <p:nvPr/>
        </p:nvCxnSpPr>
        <p:spPr>
          <a:xfrm>
            <a:off x="7751108" y="5097682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051FBA8-F669-1F44-BE00-44A15C5EDD28}"/>
              </a:ext>
            </a:extLst>
          </p:cNvPr>
          <p:cNvCxnSpPr>
            <a:cxnSpLocks/>
          </p:cNvCxnSpPr>
          <p:nvPr/>
        </p:nvCxnSpPr>
        <p:spPr>
          <a:xfrm>
            <a:off x="7751108" y="5303170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B08F0E1-DFFC-F144-ABBF-0CB7DB0D0E56}"/>
              </a:ext>
            </a:extLst>
          </p:cNvPr>
          <p:cNvCxnSpPr>
            <a:cxnSpLocks/>
          </p:cNvCxnSpPr>
          <p:nvPr/>
        </p:nvCxnSpPr>
        <p:spPr>
          <a:xfrm>
            <a:off x="8752499" y="3556359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F6CB729-3BC7-854B-91CB-CFDC9B128B52}"/>
              </a:ext>
            </a:extLst>
          </p:cNvPr>
          <p:cNvSpPr txBox="1"/>
          <p:nvPr/>
        </p:nvSpPr>
        <p:spPr>
          <a:xfrm>
            <a:off x="8011852" y="40141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11EF567-0704-724C-97EE-C5CD13769021}"/>
              </a:ext>
            </a:extLst>
          </p:cNvPr>
          <p:cNvSpPr txBox="1"/>
          <p:nvPr/>
        </p:nvSpPr>
        <p:spPr>
          <a:xfrm>
            <a:off x="8003940" y="489569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&lt;0,0&gt;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519" t="-2326" b="-9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2" grpId="0"/>
      <p:bldP spid="221" grpId="0"/>
      <p:bldP spid="221" grpId="1"/>
      <p:bldP spid="222" grpId="0"/>
      <p:bldP spid="22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7F5B9-8F0F-CF45-A5C6-66A1AAAA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942" y="471475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780D3-60FF-DA46-BD74-F37C79CAF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009" y="3798742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B1D4B-A17E-8C40-8142-9B8829AA0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300" y="2879224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8FCF0-AB6B-0441-B85E-4586A3B1B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50" y="4714756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E9F16-8A37-6C42-BF46-85CDA42E7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60" y="3798089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4A14-3B22-C244-8BAB-FA14B32C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56" y="2880432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6CE5D-17E3-0343-94D1-F748376D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67" y="4713921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E08E3-9419-C745-8823-626B01BCB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48" y="2879261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9B7F7-7DBA-E242-9213-16D3E20D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48" y="3796267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E9E1D-1B4C-3444-879E-6FD814B2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081" y="2888130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4AE870-6FF5-154D-B604-8FDC910E7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31316"/>
              </p:ext>
            </p:extLst>
          </p:nvPr>
        </p:nvGraphicFramePr>
        <p:xfrm>
          <a:off x="6521804" y="287868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DF30F29-5A9C-364F-BCE9-0C33CC8AB78C}"/>
              </a:ext>
            </a:extLst>
          </p:cNvPr>
          <p:cNvSpPr txBox="1"/>
          <p:nvPr/>
        </p:nvSpPr>
        <p:spPr>
          <a:xfrm>
            <a:off x="6478093" y="286127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A71F4-657A-6047-9EBD-6AA0EF6A98EE}"/>
              </a:ext>
            </a:extLst>
          </p:cNvPr>
          <p:cNvSpPr txBox="1"/>
          <p:nvPr/>
        </p:nvSpPr>
        <p:spPr>
          <a:xfrm>
            <a:off x="7455771" y="286127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C2AE97-06C9-6442-A0C5-1A98DED3C151}"/>
              </a:ext>
            </a:extLst>
          </p:cNvPr>
          <p:cNvSpPr txBox="1"/>
          <p:nvPr/>
        </p:nvSpPr>
        <p:spPr>
          <a:xfrm>
            <a:off x="8373240" y="285913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9B814-31E0-D54E-88EC-66BC91A1846A}"/>
              </a:ext>
            </a:extLst>
          </p:cNvPr>
          <p:cNvSpPr txBox="1"/>
          <p:nvPr/>
        </p:nvSpPr>
        <p:spPr>
          <a:xfrm>
            <a:off x="6478937" y="38149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FE459-1C53-1F45-AD35-39032B1498B9}"/>
              </a:ext>
            </a:extLst>
          </p:cNvPr>
          <p:cNvSpPr txBox="1"/>
          <p:nvPr/>
        </p:nvSpPr>
        <p:spPr>
          <a:xfrm>
            <a:off x="7455771" y="381316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DE726-074D-0242-85CC-1FE441B706A1}"/>
              </a:ext>
            </a:extLst>
          </p:cNvPr>
          <p:cNvSpPr txBox="1"/>
          <p:nvPr/>
        </p:nvSpPr>
        <p:spPr>
          <a:xfrm>
            <a:off x="8373240" y="382108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1E021-B4F7-C541-AE8A-A6C72BBB38E0}"/>
              </a:ext>
            </a:extLst>
          </p:cNvPr>
          <p:cNvSpPr txBox="1"/>
          <p:nvPr/>
        </p:nvSpPr>
        <p:spPr>
          <a:xfrm>
            <a:off x="6478093" y="472488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33A8A-61F2-0D41-90A3-1C5F08D2A9F2}"/>
              </a:ext>
            </a:extLst>
          </p:cNvPr>
          <p:cNvSpPr txBox="1"/>
          <p:nvPr/>
        </p:nvSpPr>
        <p:spPr>
          <a:xfrm>
            <a:off x="7455771" y="472488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F52448-93A0-874F-9991-1EC84E9EDB10}"/>
              </a:ext>
            </a:extLst>
          </p:cNvPr>
          <p:cNvSpPr txBox="1"/>
          <p:nvPr/>
        </p:nvSpPr>
        <p:spPr>
          <a:xfrm>
            <a:off x="8373119" y="472240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D1899448-77BA-6A46-BC05-A1583364751D}"/>
              </a:ext>
            </a:extLst>
          </p:cNvPr>
          <p:cNvSpPr>
            <a:spLocks noChangeAspect="1"/>
          </p:cNvSpPr>
          <p:nvPr/>
        </p:nvSpPr>
        <p:spPr>
          <a:xfrm>
            <a:off x="7269979" y="489917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2B7AA744-1FEA-B24E-ACAD-724B8744AECE}"/>
              </a:ext>
            </a:extLst>
          </p:cNvPr>
          <p:cNvSpPr>
            <a:spLocks noChangeAspect="1"/>
          </p:cNvSpPr>
          <p:nvPr/>
        </p:nvSpPr>
        <p:spPr>
          <a:xfrm>
            <a:off x="8190862" y="4884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E8DA3EB2-A9AF-4749-8AA0-5627246ED74E}"/>
              </a:ext>
            </a:extLst>
          </p:cNvPr>
          <p:cNvSpPr>
            <a:spLocks noChangeAspect="1"/>
          </p:cNvSpPr>
          <p:nvPr/>
        </p:nvSpPr>
        <p:spPr>
          <a:xfrm>
            <a:off x="7270351" y="398468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25B20A74-062B-914D-AE81-422E0A4419DF}"/>
              </a:ext>
            </a:extLst>
          </p:cNvPr>
          <p:cNvSpPr>
            <a:spLocks noChangeAspect="1"/>
          </p:cNvSpPr>
          <p:nvPr/>
        </p:nvSpPr>
        <p:spPr>
          <a:xfrm>
            <a:off x="8185006" y="39968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48D9532A-B1EF-0E4D-9869-A93253966AA6}"/>
              </a:ext>
            </a:extLst>
          </p:cNvPr>
          <p:cNvSpPr>
            <a:spLocks noChangeAspect="1"/>
          </p:cNvSpPr>
          <p:nvPr/>
        </p:nvSpPr>
        <p:spPr>
          <a:xfrm>
            <a:off x="7271496" y="3044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84640D52-4EEB-4749-979C-DD47930260E3}"/>
              </a:ext>
            </a:extLst>
          </p:cNvPr>
          <p:cNvSpPr>
            <a:spLocks noChangeAspect="1"/>
          </p:cNvSpPr>
          <p:nvPr/>
        </p:nvSpPr>
        <p:spPr>
          <a:xfrm>
            <a:off x="8192170" y="30505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FCC05383-B66E-3F4E-AABD-BE5C9A846119}"/>
              </a:ext>
            </a:extLst>
          </p:cNvPr>
          <p:cNvSpPr>
            <a:spLocks noChangeAspect="1"/>
          </p:cNvSpPr>
          <p:nvPr/>
        </p:nvSpPr>
        <p:spPr>
          <a:xfrm rot="10800000">
            <a:off x="7357503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F265CB00-AA73-BD48-B98C-40876DA1A5E3}"/>
              </a:ext>
            </a:extLst>
          </p:cNvPr>
          <p:cNvSpPr>
            <a:spLocks noChangeAspect="1"/>
          </p:cNvSpPr>
          <p:nvPr/>
        </p:nvSpPr>
        <p:spPr>
          <a:xfrm rot="10800000">
            <a:off x="8266531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E0BD05B7-B063-CF4A-9554-6AE8B207A52D}"/>
              </a:ext>
            </a:extLst>
          </p:cNvPr>
          <p:cNvSpPr>
            <a:spLocks noChangeAspect="1"/>
          </p:cNvSpPr>
          <p:nvPr/>
        </p:nvSpPr>
        <p:spPr>
          <a:xfrm rot="10800000">
            <a:off x="7333322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5E6A52BA-AA67-0A4C-9C1B-0F64D9A48C53}"/>
              </a:ext>
            </a:extLst>
          </p:cNvPr>
          <p:cNvSpPr>
            <a:spLocks noChangeAspect="1"/>
          </p:cNvSpPr>
          <p:nvPr/>
        </p:nvSpPr>
        <p:spPr>
          <a:xfrm rot="10800000">
            <a:off x="8267994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7B73B74C-6244-9045-AC94-51FF79600912}"/>
              </a:ext>
            </a:extLst>
          </p:cNvPr>
          <p:cNvSpPr>
            <a:spLocks noChangeAspect="1"/>
          </p:cNvSpPr>
          <p:nvPr/>
        </p:nvSpPr>
        <p:spPr>
          <a:xfrm rot="10800000">
            <a:off x="7347848" y="351660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CE8D55D0-AA8F-D241-A85C-46FDB0039F3D}"/>
              </a:ext>
            </a:extLst>
          </p:cNvPr>
          <p:cNvSpPr>
            <a:spLocks noChangeAspect="1"/>
          </p:cNvSpPr>
          <p:nvPr/>
        </p:nvSpPr>
        <p:spPr>
          <a:xfrm rot="16200000">
            <a:off x="6750243" y="466318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0070D647-4ED7-C64E-A7BD-36321211E6C8}"/>
              </a:ext>
            </a:extLst>
          </p:cNvPr>
          <p:cNvSpPr>
            <a:spLocks noChangeAspect="1"/>
          </p:cNvSpPr>
          <p:nvPr/>
        </p:nvSpPr>
        <p:spPr>
          <a:xfrm rot="16200000">
            <a:off x="6703862" y="37491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03F047AF-97E8-A546-B722-8B075315997E}"/>
              </a:ext>
            </a:extLst>
          </p:cNvPr>
          <p:cNvSpPr>
            <a:spLocks noChangeAspect="1"/>
          </p:cNvSpPr>
          <p:nvPr/>
        </p:nvSpPr>
        <p:spPr>
          <a:xfrm rot="16200000">
            <a:off x="8608352" y="375546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75543459-0B4F-5F41-9E03-22E7BA83D422}"/>
              </a:ext>
            </a:extLst>
          </p:cNvPr>
          <p:cNvSpPr>
            <a:spLocks noChangeAspect="1"/>
          </p:cNvSpPr>
          <p:nvPr/>
        </p:nvSpPr>
        <p:spPr>
          <a:xfrm rot="16200000">
            <a:off x="8660219" y="466661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E01E0B07-8EFF-7546-B025-294404ABFA36}"/>
              </a:ext>
            </a:extLst>
          </p:cNvPr>
          <p:cNvSpPr>
            <a:spLocks noChangeAspect="1"/>
          </p:cNvSpPr>
          <p:nvPr/>
        </p:nvSpPr>
        <p:spPr>
          <a:xfrm rot="16200000">
            <a:off x="7739264" y="46633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FE06EFBB-3DEE-6A4E-96DF-276CA134AB24}"/>
              </a:ext>
            </a:extLst>
          </p:cNvPr>
          <p:cNvSpPr>
            <a:spLocks noChangeAspect="1"/>
          </p:cNvSpPr>
          <p:nvPr/>
        </p:nvSpPr>
        <p:spPr>
          <a:xfrm rot="16200000">
            <a:off x="7691769" y="374910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5E7AE035-705D-8040-9967-E7262B9BADB7}"/>
              </a:ext>
            </a:extLst>
          </p:cNvPr>
          <p:cNvSpPr>
            <a:spLocks noChangeAspect="1"/>
          </p:cNvSpPr>
          <p:nvPr/>
        </p:nvSpPr>
        <p:spPr>
          <a:xfrm rot="5400000">
            <a:off x="6990152" y="45632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3C02FA39-212C-7441-80FB-A6C10BE56505}"/>
              </a:ext>
            </a:extLst>
          </p:cNvPr>
          <p:cNvSpPr>
            <a:spLocks noChangeAspect="1"/>
          </p:cNvSpPr>
          <p:nvPr/>
        </p:nvSpPr>
        <p:spPr>
          <a:xfrm rot="5400000">
            <a:off x="8900128" y="45666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A4D4232D-38F8-1644-A2AC-6C4B15AFA02A}"/>
              </a:ext>
            </a:extLst>
          </p:cNvPr>
          <p:cNvSpPr>
            <a:spLocks noChangeAspect="1"/>
          </p:cNvSpPr>
          <p:nvPr/>
        </p:nvSpPr>
        <p:spPr>
          <a:xfrm rot="5400000">
            <a:off x="7979173" y="45634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C824CEAC-D724-5C49-B6D2-34DC869468F3}"/>
              </a:ext>
            </a:extLst>
          </p:cNvPr>
          <p:cNvSpPr>
            <a:spLocks noChangeAspect="1"/>
          </p:cNvSpPr>
          <p:nvPr/>
        </p:nvSpPr>
        <p:spPr>
          <a:xfrm rot="5400000">
            <a:off x="6952842" y="36730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5B2C4568-CFDD-DF49-929E-912C3184D690}"/>
              </a:ext>
            </a:extLst>
          </p:cNvPr>
          <p:cNvSpPr>
            <a:spLocks noChangeAspect="1"/>
          </p:cNvSpPr>
          <p:nvPr/>
        </p:nvSpPr>
        <p:spPr>
          <a:xfrm rot="5400000">
            <a:off x="7941863" y="367320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6589D8-2631-8C47-93BD-A29785DBD266}"/>
              </a:ext>
            </a:extLst>
          </p:cNvPr>
          <p:cNvSpPr txBox="1"/>
          <p:nvPr/>
        </p:nvSpPr>
        <p:spPr>
          <a:xfrm>
            <a:off x="7266283" y="30183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60A5EF-96D5-F64A-85FA-72638A3EABCC}"/>
              </a:ext>
            </a:extLst>
          </p:cNvPr>
          <p:cNvSpPr txBox="1"/>
          <p:nvPr/>
        </p:nvSpPr>
        <p:spPr>
          <a:xfrm>
            <a:off x="8192155" y="30280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C391A2-1F73-A24B-BD37-AD9B6E5361C1}"/>
              </a:ext>
            </a:extLst>
          </p:cNvPr>
          <p:cNvSpPr txBox="1"/>
          <p:nvPr/>
        </p:nvSpPr>
        <p:spPr>
          <a:xfrm>
            <a:off x="7373933" y="34885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94D354-EB45-B748-95C7-54098345C2B7}"/>
              </a:ext>
            </a:extLst>
          </p:cNvPr>
          <p:cNvSpPr txBox="1"/>
          <p:nvPr/>
        </p:nvSpPr>
        <p:spPr>
          <a:xfrm>
            <a:off x="6966491" y="36287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0C5D56-8BF2-044B-B210-1A98AF43FCFE}"/>
              </a:ext>
            </a:extLst>
          </p:cNvPr>
          <p:cNvSpPr txBox="1"/>
          <p:nvPr/>
        </p:nvSpPr>
        <p:spPr>
          <a:xfrm>
            <a:off x="6712913" y="374825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52200C-08E9-3C40-949F-9AF0A16B7F2D}"/>
              </a:ext>
            </a:extLst>
          </p:cNvPr>
          <p:cNvSpPr txBox="1"/>
          <p:nvPr/>
        </p:nvSpPr>
        <p:spPr>
          <a:xfrm>
            <a:off x="7701910" y="37335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0CDA96-CA1D-164E-A4D8-ACCE59C95840}"/>
              </a:ext>
            </a:extLst>
          </p:cNvPr>
          <p:cNvSpPr txBox="1"/>
          <p:nvPr/>
        </p:nvSpPr>
        <p:spPr>
          <a:xfrm>
            <a:off x="7947494" y="363770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C82D2-DC2E-B643-8EAE-490AC91A6297}"/>
              </a:ext>
            </a:extLst>
          </p:cNvPr>
          <p:cNvSpPr txBox="1"/>
          <p:nvPr/>
        </p:nvSpPr>
        <p:spPr>
          <a:xfrm>
            <a:off x="8148009" y="397818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70CAE-046E-7948-8E5C-886BEB2C6E52}"/>
              </a:ext>
            </a:extLst>
          </p:cNvPr>
          <p:cNvSpPr txBox="1"/>
          <p:nvPr/>
        </p:nvSpPr>
        <p:spPr>
          <a:xfrm>
            <a:off x="7267598" y="39573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37F0A6-0C48-7B49-9435-3B990A2F8FCA}"/>
              </a:ext>
            </a:extLst>
          </p:cNvPr>
          <p:cNvSpPr txBox="1"/>
          <p:nvPr/>
        </p:nvSpPr>
        <p:spPr>
          <a:xfrm>
            <a:off x="7361338" y="44087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C747B-BC03-804E-86A9-2B353EBC95D6}"/>
              </a:ext>
            </a:extLst>
          </p:cNvPr>
          <p:cNvSpPr txBox="1"/>
          <p:nvPr/>
        </p:nvSpPr>
        <p:spPr>
          <a:xfrm>
            <a:off x="6998945" y="45410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672CD1-1DBE-0740-9CA7-83F79C24828E}"/>
              </a:ext>
            </a:extLst>
          </p:cNvPr>
          <p:cNvSpPr txBox="1"/>
          <p:nvPr/>
        </p:nvSpPr>
        <p:spPr>
          <a:xfrm>
            <a:off x="6762930" y="46523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139A39-0320-BF4B-908E-5F8C5B19A4EB}"/>
              </a:ext>
            </a:extLst>
          </p:cNvPr>
          <p:cNvSpPr txBox="1"/>
          <p:nvPr/>
        </p:nvSpPr>
        <p:spPr>
          <a:xfrm>
            <a:off x="7756821" y="46464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196620-FBF3-374F-A89A-6804A4555D9B}"/>
              </a:ext>
            </a:extLst>
          </p:cNvPr>
          <p:cNvSpPr txBox="1"/>
          <p:nvPr/>
        </p:nvSpPr>
        <p:spPr>
          <a:xfrm>
            <a:off x="7990388" y="45456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C2FB28-63ED-4F40-815B-2E5295ABC008}"/>
              </a:ext>
            </a:extLst>
          </p:cNvPr>
          <p:cNvSpPr txBox="1"/>
          <p:nvPr/>
        </p:nvSpPr>
        <p:spPr>
          <a:xfrm>
            <a:off x="8280572" y="440495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BE51E-DB5C-1F44-A41B-038BD466BB83}"/>
              </a:ext>
            </a:extLst>
          </p:cNvPr>
          <p:cNvSpPr txBox="1"/>
          <p:nvPr/>
        </p:nvSpPr>
        <p:spPr>
          <a:xfrm>
            <a:off x="8906985" y="45483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65FEA2-B5C9-074A-9929-0AD3D725B757}"/>
              </a:ext>
            </a:extLst>
          </p:cNvPr>
          <p:cNvSpPr txBox="1"/>
          <p:nvPr/>
        </p:nvSpPr>
        <p:spPr>
          <a:xfrm>
            <a:off x="7261821" y="4877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1E8CD8-5249-C648-AD2B-3CB041FACA31}"/>
              </a:ext>
            </a:extLst>
          </p:cNvPr>
          <p:cNvSpPr txBox="1"/>
          <p:nvPr/>
        </p:nvSpPr>
        <p:spPr>
          <a:xfrm>
            <a:off x="8173923" y="485955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8E33D7-6F32-BE48-94C2-E02A4055AB0C}"/>
              </a:ext>
            </a:extLst>
          </p:cNvPr>
          <p:cNvSpPr txBox="1"/>
          <p:nvPr/>
        </p:nvSpPr>
        <p:spPr>
          <a:xfrm>
            <a:off x="7379187" y="53210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E0264A-7F67-A942-9646-F1C899B857BD}"/>
              </a:ext>
            </a:extLst>
          </p:cNvPr>
          <p:cNvSpPr txBox="1"/>
          <p:nvPr/>
        </p:nvSpPr>
        <p:spPr>
          <a:xfrm>
            <a:off x="8292940" y="53274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/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909" t="-10526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598305D4-5089-3149-BE1E-486DD58EBB4E}"/>
              </a:ext>
            </a:extLst>
          </p:cNvPr>
          <p:cNvSpPr txBox="1"/>
          <p:nvPr/>
        </p:nvSpPr>
        <p:spPr>
          <a:xfrm>
            <a:off x="8568431" y="375313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/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99" r="-194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61D17448-2997-3A4B-816C-FE4F1EB0D1CE}"/>
              </a:ext>
            </a:extLst>
          </p:cNvPr>
          <p:cNvSpPr txBox="1"/>
          <p:nvPr/>
        </p:nvSpPr>
        <p:spPr>
          <a:xfrm>
            <a:off x="8644088" y="4675574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A3C82DF-2838-7D49-B744-4162FFD4A58E}"/>
              </a:ext>
            </a:extLst>
          </p:cNvPr>
          <p:cNvCxnSpPr>
            <a:cxnSpLocks/>
          </p:cNvCxnSpPr>
          <p:nvPr/>
        </p:nvCxnSpPr>
        <p:spPr>
          <a:xfrm flipV="1">
            <a:off x="6948875" y="4294197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8D0610-4314-6748-A4E8-3A1B139D0840}"/>
              </a:ext>
            </a:extLst>
          </p:cNvPr>
          <p:cNvCxnSpPr>
            <a:cxnSpLocks/>
          </p:cNvCxnSpPr>
          <p:nvPr/>
        </p:nvCxnSpPr>
        <p:spPr>
          <a:xfrm flipH="1" flipV="1">
            <a:off x="6948875" y="4294197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B0025D0-436D-2544-BDA5-7B7C7596AFE8}"/>
              </a:ext>
            </a:extLst>
          </p:cNvPr>
          <p:cNvCxnSpPr>
            <a:cxnSpLocks/>
          </p:cNvCxnSpPr>
          <p:nvPr/>
        </p:nvCxnSpPr>
        <p:spPr>
          <a:xfrm flipH="1" flipV="1">
            <a:off x="7894999" y="3361635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3D582DF-5149-C244-971C-8DFB90B9C076}"/>
              </a:ext>
            </a:extLst>
          </p:cNvPr>
          <p:cNvCxnSpPr>
            <a:cxnSpLocks/>
          </p:cNvCxnSpPr>
          <p:nvPr/>
        </p:nvCxnSpPr>
        <p:spPr>
          <a:xfrm flipH="1" flipV="1">
            <a:off x="7888306" y="3357690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358BF7D-82D4-D148-92FA-A1662E3C2601}"/>
              </a:ext>
            </a:extLst>
          </p:cNvPr>
          <p:cNvSpPr txBox="1"/>
          <p:nvPr/>
        </p:nvSpPr>
        <p:spPr>
          <a:xfrm>
            <a:off x="7241078" y="395532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CC19B5-A81E-A34C-87F9-6AE58E124D5F}"/>
              </a:ext>
            </a:extLst>
          </p:cNvPr>
          <p:cNvSpPr txBox="1"/>
          <p:nvPr/>
        </p:nvSpPr>
        <p:spPr>
          <a:xfrm>
            <a:off x="8138631" y="302807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&lt;0,2&gt;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77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1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/>
      <p:bldP spid="73" grpId="0"/>
      <p:bldP spid="73" grpId="1"/>
      <p:bldP spid="74" grpId="0"/>
      <p:bldP spid="7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609600" y="25257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60599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 learning (𝑄 ̂ after many, many runs…)</a:t>
            </a:r>
            <a:br>
              <a:rPr lang="en-US" sz="3200" dirty="0">
                <a:solidFill>
                  <a:srgbClr val="E46102"/>
                </a:solidFill>
              </a:rPr>
            </a:b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EB10A-7D80-CA45-9024-F2F7EB1B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20" y="389044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52F31-EABC-4E4B-85A6-35C00DD2A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87" y="2974433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C3B22-7A77-AA46-9739-39400798C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578" y="2054915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03ED-C305-274D-9920-8770EBE13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8" y="3890447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426D0-2484-2F4C-943A-2EA9F5DD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38" y="2973780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56302-42F9-754B-801E-F51C6785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34" y="2056123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364A3-A094-344D-8D34-29BCD5CA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45" y="3889612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A7BD96-42FE-6A43-A0F4-30C6EC37B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6" y="205495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8BF3F4-6D65-E14C-9FB5-164BD37C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526" y="29719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FFD865-E2D1-A94E-B87B-E017D4DAC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359" y="2063821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977C48-8DB9-644A-A95D-CE48D7E31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599514"/>
              </p:ext>
            </p:extLst>
          </p:nvPr>
        </p:nvGraphicFramePr>
        <p:xfrm>
          <a:off x="6694082" y="2054371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528950-933C-8142-9DA4-FCECA8E2EEFF}"/>
              </a:ext>
            </a:extLst>
          </p:cNvPr>
          <p:cNvSpPr txBox="1"/>
          <p:nvPr/>
        </p:nvSpPr>
        <p:spPr>
          <a:xfrm>
            <a:off x="6650371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55827-1CFD-BD46-A710-2265975E6C76}"/>
              </a:ext>
            </a:extLst>
          </p:cNvPr>
          <p:cNvSpPr txBox="1"/>
          <p:nvPr/>
        </p:nvSpPr>
        <p:spPr>
          <a:xfrm>
            <a:off x="7628049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6549D-44D2-1249-A32D-25C2F7ACB404}"/>
              </a:ext>
            </a:extLst>
          </p:cNvPr>
          <p:cNvSpPr txBox="1"/>
          <p:nvPr/>
        </p:nvSpPr>
        <p:spPr>
          <a:xfrm>
            <a:off x="8545518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2ED8A-E406-ED48-9DB7-0C1DD893872D}"/>
              </a:ext>
            </a:extLst>
          </p:cNvPr>
          <p:cNvSpPr txBox="1"/>
          <p:nvPr/>
        </p:nvSpPr>
        <p:spPr>
          <a:xfrm>
            <a:off x="6651215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4EAF7-D2BB-B045-8C21-FA0960122BE8}"/>
              </a:ext>
            </a:extLst>
          </p:cNvPr>
          <p:cNvSpPr txBox="1"/>
          <p:nvPr/>
        </p:nvSpPr>
        <p:spPr>
          <a:xfrm>
            <a:off x="7628049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D29DF-0C9C-9241-8BC9-6136FFBB5FAC}"/>
              </a:ext>
            </a:extLst>
          </p:cNvPr>
          <p:cNvSpPr txBox="1"/>
          <p:nvPr/>
        </p:nvSpPr>
        <p:spPr>
          <a:xfrm>
            <a:off x="8545518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CDA97-1E5B-CC4F-B785-AB739526CD83}"/>
              </a:ext>
            </a:extLst>
          </p:cNvPr>
          <p:cNvSpPr txBox="1"/>
          <p:nvPr/>
        </p:nvSpPr>
        <p:spPr>
          <a:xfrm>
            <a:off x="6650371" y="39005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5D642-3A0B-B64A-AA4E-A0BC54D72DA7}"/>
              </a:ext>
            </a:extLst>
          </p:cNvPr>
          <p:cNvSpPr txBox="1"/>
          <p:nvPr/>
        </p:nvSpPr>
        <p:spPr>
          <a:xfrm>
            <a:off x="7628049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3FE27-9B60-2C4C-9D4C-677D394496D6}"/>
              </a:ext>
            </a:extLst>
          </p:cNvPr>
          <p:cNvSpPr txBox="1"/>
          <p:nvPr/>
        </p:nvSpPr>
        <p:spPr>
          <a:xfrm>
            <a:off x="8545397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0D9F690B-2748-A340-A51C-3D066CE7C5B0}"/>
              </a:ext>
            </a:extLst>
          </p:cNvPr>
          <p:cNvSpPr>
            <a:spLocks noChangeAspect="1"/>
          </p:cNvSpPr>
          <p:nvPr/>
        </p:nvSpPr>
        <p:spPr>
          <a:xfrm>
            <a:off x="7442257" y="40748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0421BB20-7D42-C14A-BD47-A50C7524843E}"/>
              </a:ext>
            </a:extLst>
          </p:cNvPr>
          <p:cNvSpPr>
            <a:spLocks noChangeAspect="1"/>
          </p:cNvSpPr>
          <p:nvPr/>
        </p:nvSpPr>
        <p:spPr>
          <a:xfrm>
            <a:off x="8363140" y="40598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5170D425-251F-0541-837E-6723FFFBBDDE}"/>
              </a:ext>
            </a:extLst>
          </p:cNvPr>
          <p:cNvSpPr>
            <a:spLocks noChangeAspect="1"/>
          </p:cNvSpPr>
          <p:nvPr/>
        </p:nvSpPr>
        <p:spPr>
          <a:xfrm>
            <a:off x="7442629" y="31603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BB32D6C6-8946-0847-AB02-319330FD9F21}"/>
              </a:ext>
            </a:extLst>
          </p:cNvPr>
          <p:cNvSpPr>
            <a:spLocks noChangeAspect="1"/>
          </p:cNvSpPr>
          <p:nvPr/>
        </p:nvSpPr>
        <p:spPr>
          <a:xfrm>
            <a:off x="8357284" y="31725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16A8504D-21AC-D540-AB74-5520B54E978F}"/>
              </a:ext>
            </a:extLst>
          </p:cNvPr>
          <p:cNvSpPr>
            <a:spLocks noChangeAspect="1"/>
          </p:cNvSpPr>
          <p:nvPr/>
        </p:nvSpPr>
        <p:spPr>
          <a:xfrm>
            <a:off x="7443774" y="222065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008B5E91-D547-374E-A077-85450B339C90}"/>
              </a:ext>
            </a:extLst>
          </p:cNvPr>
          <p:cNvSpPr>
            <a:spLocks noChangeAspect="1"/>
          </p:cNvSpPr>
          <p:nvPr/>
        </p:nvSpPr>
        <p:spPr>
          <a:xfrm>
            <a:off x="8364448" y="22262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3FA3A6CA-AC5D-FE44-93FF-5C37F349A358}"/>
              </a:ext>
            </a:extLst>
          </p:cNvPr>
          <p:cNvSpPr>
            <a:spLocks noChangeAspect="1"/>
          </p:cNvSpPr>
          <p:nvPr/>
        </p:nvSpPr>
        <p:spPr>
          <a:xfrm rot="10800000">
            <a:off x="7529781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DF2B67FD-5CD1-AA40-BC4E-5F4F5C5C5202}"/>
              </a:ext>
            </a:extLst>
          </p:cNvPr>
          <p:cNvSpPr>
            <a:spLocks noChangeAspect="1"/>
          </p:cNvSpPr>
          <p:nvPr/>
        </p:nvSpPr>
        <p:spPr>
          <a:xfrm rot="10800000">
            <a:off x="8438809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AF769A04-A5F8-5540-A405-EE6E38015E81}"/>
              </a:ext>
            </a:extLst>
          </p:cNvPr>
          <p:cNvSpPr>
            <a:spLocks noChangeAspect="1"/>
          </p:cNvSpPr>
          <p:nvPr/>
        </p:nvSpPr>
        <p:spPr>
          <a:xfrm rot="10800000">
            <a:off x="7505600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3C39E428-3E56-FC4A-8E76-DB8E0B46BB35}"/>
              </a:ext>
            </a:extLst>
          </p:cNvPr>
          <p:cNvSpPr>
            <a:spLocks noChangeAspect="1"/>
          </p:cNvSpPr>
          <p:nvPr/>
        </p:nvSpPr>
        <p:spPr>
          <a:xfrm rot="10800000">
            <a:off x="8440272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5BA26419-522C-6E42-A6DA-8C00F534AC65}"/>
              </a:ext>
            </a:extLst>
          </p:cNvPr>
          <p:cNvSpPr>
            <a:spLocks noChangeAspect="1"/>
          </p:cNvSpPr>
          <p:nvPr/>
        </p:nvSpPr>
        <p:spPr>
          <a:xfrm rot="10800000">
            <a:off x="7520126" y="26922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E65AF72C-A363-2246-802F-8EB942D1D3C8}"/>
              </a:ext>
            </a:extLst>
          </p:cNvPr>
          <p:cNvSpPr>
            <a:spLocks noChangeAspect="1"/>
          </p:cNvSpPr>
          <p:nvPr/>
        </p:nvSpPr>
        <p:spPr>
          <a:xfrm rot="16200000">
            <a:off x="6922521" y="383888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DF9F1F68-9D56-7942-A94F-FAF623B9BC60}"/>
              </a:ext>
            </a:extLst>
          </p:cNvPr>
          <p:cNvSpPr>
            <a:spLocks noChangeAspect="1"/>
          </p:cNvSpPr>
          <p:nvPr/>
        </p:nvSpPr>
        <p:spPr>
          <a:xfrm rot="16200000">
            <a:off x="6876140" y="292480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8071AB7E-84C0-644B-9828-D39E315A7951}"/>
              </a:ext>
            </a:extLst>
          </p:cNvPr>
          <p:cNvSpPr>
            <a:spLocks noChangeAspect="1"/>
          </p:cNvSpPr>
          <p:nvPr/>
        </p:nvSpPr>
        <p:spPr>
          <a:xfrm rot="16200000">
            <a:off x="8780630" y="29311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82F19509-D760-D149-9C09-869801F5FEFE}"/>
              </a:ext>
            </a:extLst>
          </p:cNvPr>
          <p:cNvSpPr>
            <a:spLocks noChangeAspect="1"/>
          </p:cNvSpPr>
          <p:nvPr/>
        </p:nvSpPr>
        <p:spPr>
          <a:xfrm rot="16200000">
            <a:off x="8832497" y="384230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36BDCA5B-ADEC-354B-B8B2-53D8E30C32D4}"/>
              </a:ext>
            </a:extLst>
          </p:cNvPr>
          <p:cNvSpPr>
            <a:spLocks noChangeAspect="1"/>
          </p:cNvSpPr>
          <p:nvPr/>
        </p:nvSpPr>
        <p:spPr>
          <a:xfrm rot="16200000">
            <a:off x="7911542" y="38390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B7D28B18-8D86-7D4F-8D55-065999DB0BE9}"/>
              </a:ext>
            </a:extLst>
          </p:cNvPr>
          <p:cNvSpPr>
            <a:spLocks noChangeAspect="1"/>
          </p:cNvSpPr>
          <p:nvPr/>
        </p:nvSpPr>
        <p:spPr>
          <a:xfrm rot="16200000">
            <a:off x="7864047" y="292479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2AB0BA32-B96A-FA4A-B51A-56DF4E4256B3}"/>
              </a:ext>
            </a:extLst>
          </p:cNvPr>
          <p:cNvSpPr>
            <a:spLocks noChangeAspect="1"/>
          </p:cNvSpPr>
          <p:nvPr/>
        </p:nvSpPr>
        <p:spPr>
          <a:xfrm rot="5400000">
            <a:off x="7162430" y="373892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5BCB3DFE-B542-904E-B412-7DA0EFFFDFD3}"/>
              </a:ext>
            </a:extLst>
          </p:cNvPr>
          <p:cNvSpPr>
            <a:spLocks noChangeAspect="1"/>
          </p:cNvSpPr>
          <p:nvPr/>
        </p:nvSpPr>
        <p:spPr>
          <a:xfrm rot="5400000">
            <a:off x="9072406" y="37423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8EC28733-4DE2-764E-BB2D-E8409536AA50}"/>
              </a:ext>
            </a:extLst>
          </p:cNvPr>
          <p:cNvSpPr>
            <a:spLocks noChangeAspect="1"/>
          </p:cNvSpPr>
          <p:nvPr/>
        </p:nvSpPr>
        <p:spPr>
          <a:xfrm rot="5400000">
            <a:off x="8151451" y="37391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ED66513F-E120-EF42-9D53-3841521D0114}"/>
              </a:ext>
            </a:extLst>
          </p:cNvPr>
          <p:cNvSpPr>
            <a:spLocks noChangeAspect="1"/>
          </p:cNvSpPr>
          <p:nvPr/>
        </p:nvSpPr>
        <p:spPr>
          <a:xfrm rot="5400000">
            <a:off x="7125120" y="284870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96B3C857-68FE-0E41-8362-27F7FE4369A9}"/>
              </a:ext>
            </a:extLst>
          </p:cNvPr>
          <p:cNvSpPr>
            <a:spLocks noChangeAspect="1"/>
          </p:cNvSpPr>
          <p:nvPr/>
        </p:nvSpPr>
        <p:spPr>
          <a:xfrm rot="5400000">
            <a:off x="8114141" y="284889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50D7A4-DD31-C649-9814-687034156121}"/>
              </a:ext>
            </a:extLst>
          </p:cNvPr>
          <p:cNvSpPr txBox="1"/>
          <p:nvPr/>
        </p:nvSpPr>
        <p:spPr>
          <a:xfrm>
            <a:off x="7438561" y="219403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E46DF8-B4AD-024B-92EC-6EE9F8D55318}"/>
              </a:ext>
            </a:extLst>
          </p:cNvPr>
          <p:cNvSpPr txBox="1"/>
          <p:nvPr/>
        </p:nvSpPr>
        <p:spPr>
          <a:xfrm>
            <a:off x="8303985" y="22016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F7ECBF-4CBB-4246-A245-EB34B1AA4CC2}"/>
              </a:ext>
            </a:extLst>
          </p:cNvPr>
          <p:cNvSpPr txBox="1"/>
          <p:nvPr/>
        </p:nvSpPr>
        <p:spPr>
          <a:xfrm>
            <a:off x="7509372" y="26632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F8488E-E1BD-EF4D-A70C-A64FC3F05040}"/>
              </a:ext>
            </a:extLst>
          </p:cNvPr>
          <p:cNvSpPr txBox="1"/>
          <p:nvPr/>
        </p:nvSpPr>
        <p:spPr>
          <a:xfrm>
            <a:off x="7054820" y="2796867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5A909-93B2-5B45-988B-E0F8C92DB447}"/>
              </a:ext>
            </a:extLst>
          </p:cNvPr>
          <p:cNvSpPr txBox="1"/>
          <p:nvPr/>
        </p:nvSpPr>
        <p:spPr>
          <a:xfrm>
            <a:off x="6854723" y="292525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24DED5-FEDC-064C-91C6-2F88A635B227}"/>
              </a:ext>
            </a:extLst>
          </p:cNvPr>
          <p:cNvSpPr txBox="1"/>
          <p:nvPr/>
        </p:nvSpPr>
        <p:spPr>
          <a:xfrm>
            <a:off x="7843744" y="290882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2B48B5-F517-B944-9AC2-B708A799CB14}"/>
              </a:ext>
            </a:extLst>
          </p:cNvPr>
          <p:cNvSpPr txBox="1"/>
          <p:nvPr/>
        </p:nvSpPr>
        <p:spPr>
          <a:xfrm>
            <a:off x="8102950" y="278990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C7EF7F-9170-F64E-820C-C6DED46038B2}"/>
              </a:ext>
            </a:extLst>
          </p:cNvPr>
          <p:cNvSpPr txBox="1"/>
          <p:nvPr/>
        </p:nvSpPr>
        <p:spPr>
          <a:xfrm>
            <a:off x="7408765" y="313234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7D6B07-202B-9D41-9FCD-27023D00DD53}"/>
              </a:ext>
            </a:extLst>
          </p:cNvPr>
          <p:cNvSpPr txBox="1"/>
          <p:nvPr/>
        </p:nvSpPr>
        <p:spPr>
          <a:xfrm>
            <a:off x="7463307" y="359146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AE2929-3F16-A946-9AAE-6C6C376FF6B8}"/>
              </a:ext>
            </a:extLst>
          </p:cNvPr>
          <p:cNvSpPr txBox="1"/>
          <p:nvPr/>
        </p:nvSpPr>
        <p:spPr>
          <a:xfrm>
            <a:off x="7109705" y="3700766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47F5A-A470-CF43-940C-220BED898196}"/>
              </a:ext>
            </a:extLst>
          </p:cNvPr>
          <p:cNvSpPr txBox="1"/>
          <p:nvPr/>
        </p:nvSpPr>
        <p:spPr>
          <a:xfrm>
            <a:off x="6866971" y="384405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2EE835-5398-B247-95D5-1F1401E7A814}"/>
              </a:ext>
            </a:extLst>
          </p:cNvPr>
          <p:cNvSpPr txBox="1"/>
          <p:nvPr/>
        </p:nvSpPr>
        <p:spPr>
          <a:xfrm>
            <a:off x="7889740" y="38290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55CBBE-2A44-AF4A-842A-9692EED61A0D}"/>
              </a:ext>
            </a:extLst>
          </p:cNvPr>
          <p:cNvSpPr txBox="1"/>
          <p:nvPr/>
        </p:nvSpPr>
        <p:spPr>
          <a:xfrm>
            <a:off x="8091893" y="37061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8C76AC-0B77-E945-8087-B9DA1DBC5B63}"/>
              </a:ext>
            </a:extLst>
          </p:cNvPr>
          <p:cNvSpPr txBox="1"/>
          <p:nvPr/>
        </p:nvSpPr>
        <p:spPr>
          <a:xfrm>
            <a:off x="8438375" y="35886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8C7159-9A17-294C-A762-96A3FE9C66BB}"/>
              </a:ext>
            </a:extLst>
          </p:cNvPr>
          <p:cNvSpPr txBox="1"/>
          <p:nvPr/>
        </p:nvSpPr>
        <p:spPr>
          <a:xfrm>
            <a:off x="9058189" y="370838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8FED5F-852F-C34A-906C-B2F0D86E627A}"/>
              </a:ext>
            </a:extLst>
          </p:cNvPr>
          <p:cNvSpPr txBox="1"/>
          <p:nvPr/>
        </p:nvSpPr>
        <p:spPr>
          <a:xfrm>
            <a:off x="7380743" y="40537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2E8DB0-D0A4-104D-939E-F132AF4B6024}"/>
              </a:ext>
            </a:extLst>
          </p:cNvPr>
          <p:cNvSpPr txBox="1"/>
          <p:nvPr/>
        </p:nvSpPr>
        <p:spPr>
          <a:xfrm>
            <a:off x="7495578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148313-F336-744D-9028-9D40EA13EE95}"/>
              </a:ext>
            </a:extLst>
          </p:cNvPr>
          <p:cNvSpPr txBox="1"/>
          <p:nvPr/>
        </p:nvSpPr>
        <p:spPr>
          <a:xfrm>
            <a:off x="8401001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3BB5AD-75B4-0F43-B529-9AB4100DDE1A}"/>
              </a:ext>
            </a:extLst>
          </p:cNvPr>
          <p:cNvSpPr txBox="1"/>
          <p:nvPr/>
        </p:nvSpPr>
        <p:spPr>
          <a:xfrm>
            <a:off x="8740709" y="292882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E45908-821B-4648-807A-C7236D1D5E28}"/>
              </a:ext>
            </a:extLst>
          </p:cNvPr>
          <p:cNvSpPr txBox="1"/>
          <p:nvPr/>
        </p:nvSpPr>
        <p:spPr>
          <a:xfrm>
            <a:off x="8816366" y="38512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FE5661-FF7F-AF4F-A690-6663B35308F3}"/>
              </a:ext>
            </a:extLst>
          </p:cNvPr>
          <p:cNvSpPr txBox="1"/>
          <p:nvPr/>
        </p:nvSpPr>
        <p:spPr>
          <a:xfrm>
            <a:off x="8336557" y="314408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A5478B-CCF2-F24E-86B9-B711094E5D74}"/>
              </a:ext>
            </a:extLst>
          </p:cNvPr>
          <p:cNvSpPr txBox="1"/>
          <p:nvPr/>
        </p:nvSpPr>
        <p:spPr>
          <a:xfrm>
            <a:off x="8348499" y="403907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400" dirty="0"/>
                  <a:t> converged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Policy is:</a:t>
                </a: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  <a:blipFill>
                <a:blip r:embed="rId7"/>
                <a:stretch>
                  <a:fillRect l="-169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row: Right 83">
            <a:extLst>
              <a:ext uri="{FF2B5EF4-FFF2-40B4-BE49-F238E27FC236}">
                <a16:creationId xmlns:a16="http://schemas.microsoft.com/office/drawing/2014/main" id="{6E1A4234-0EC5-4749-A54B-35AAF7E8D868}"/>
              </a:ext>
            </a:extLst>
          </p:cNvPr>
          <p:cNvSpPr/>
          <p:nvPr/>
        </p:nvSpPr>
        <p:spPr>
          <a:xfrm>
            <a:off x="8344440" y="41411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84">
            <a:extLst>
              <a:ext uri="{FF2B5EF4-FFF2-40B4-BE49-F238E27FC236}">
                <a16:creationId xmlns:a16="http://schemas.microsoft.com/office/drawing/2014/main" id="{62CFE4E2-645B-6449-BB0F-B7E087E8E460}"/>
              </a:ext>
            </a:extLst>
          </p:cNvPr>
          <p:cNvSpPr/>
          <p:nvPr/>
        </p:nvSpPr>
        <p:spPr>
          <a:xfrm rot="16200000">
            <a:off x="8812822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86">
            <a:extLst>
              <a:ext uri="{FF2B5EF4-FFF2-40B4-BE49-F238E27FC236}">
                <a16:creationId xmlns:a16="http://schemas.microsoft.com/office/drawing/2014/main" id="{B41C00AB-5F91-AE41-BB20-0BFD47CE1D2C}"/>
              </a:ext>
            </a:extLst>
          </p:cNvPr>
          <p:cNvSpPr/>
          <p:nvPr/>
        </p:nvSpPr>
        <p:spPr>
          <a:xfrm>
            <a:off x="8344558" y="325276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88">
            <a:extLst>
              <a:ext uri="{FF2B5EF4-FFF2-40B4-BE49-F238E27FC236}">
                <a16:creationId xmlns:a16="http://schemas.microsoft.com/office/drawing/2014/main" id="{CD771EDA-B738-514A-ACA1-1008C38A7D90}"/>
              </a:ext>
            </a:extLst>
          </p:cNvPr>
          <p:cNvSpPr/>
          <p:nvPr/>
        </p:nvSpPr>
        <p:spPr>
          <a:xfrm>
            <a:off x="8344440" y="23865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98">
            <a:extLst>
              <a:ext uri="{FF2B5EF4-FFF2-40B4-BE49-F238E27FC236}">
                <a16:creationId xmlns:a16="http://schemas.microsoft.com/office/drawing/2014/main" id="{0D84FD92-4354-AB42-B850-A3DE396A76D4}"/>
              </a:ext>
            </a:extLst>
          </p:cNvPr>
          <p:cNvSpPr/>
          <p:nvPr/>
        </p:nvSpPr>
        <p:spPr>
          <a:xfrm>
            <a:off x="7393039" y="2371754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100">
            <a:extLst>
              <a:ext uri="{FF2B5EF4-FFF2-40B4-BE49-F238E27FC236}">
                <a16:creationId xmlns:a16="http://schemas.microsoft.com/office/drawing/2014/main" id="{FAE5FBBF-BA69-2C4F-8EAC-314C4ECBBEBB}"/>
              </a:ext>
            </a:extLst>
          </p:cNvPr>
          <p:cNvSpPr/>
          <p:nvPr/>
        </p:nvSpPr>
        <p:spPr>
          <a:xfrm rot="16200000">
            <a:off x="6957610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101">
            <a:extLst>
              <a:ext uri="{FF2B5EF4-FFF2-40B4-BE49-F238E27FC236}">
                <a16:creationId xmlns:a16="http://schemas.microsoft.com/office/drawing/2014/main" id="{76B35243-D2C7-F743-83ED-23FDDF732CA9}"/>
              </a:ext>
            </a:extLst>
          </p:cNvPr>
          <p:cNvSpPr/>
          <p:nvPr/>
        </p:nvSpPr>
        <p:spPr>
          <a:xfrm rot="16200000">
            <a:off x="8812823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103">
            <a:extLst>
              <a:ext uri="{FF2B5EF4-FFF2-40B4-BE49-F238E27FC236}">
                <a16:creationId xmlns:a16="http://schemas.microsoft.com/office/drawing/2014/main" id="{E626306F-58BE-9149-B153-76B24A3FF559}"/>
              </a:ext>
            </a:extLst>
          </p:cNvPr>
          <p:cNvSpPr/>
          <p:nvPr/>
        </p:nvSpPr>
        <p:spPr>
          <a:xfrm rot="16200000">
            <a:off x="6957611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0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for Reinforcement Learning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5652F09B-BFD8-E743-8AA0-88E0C4431C5D}"/>
              </a:ext>
            </a:extLst>
          </p:cNvPr>
          <p:cNvSpPr txBox="1">
            <a:spLocks/>
          </p:cNvSpPr>
          <p:nvPr/>
        </p:nvSpPr>
        <p:spPr>
          <a:xfrm>
            <a:off x="648431" y="1580600"/>
            <a:ext cx="36958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are many states and actions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 episode can end without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is a ‘narrow’ path to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44DD18F-28D3-F940-B07A-373CE0DB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406" y="2578100"/>
            <a:ext cx="609600" cy="12192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42074C7B-536D-9344-9D96-EC553AB9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806" y="2578100"/>
            <a:ext cx="609600" cy="12192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39C0F44D-5209-D44B-BEFA-4D80B1BD4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65" y="2578100"/>
            <a:ext cx="609600" cy="121920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025C54B-5DFA-8D4A-B1D7-EC992C0B7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06" y="3797300"/>
            <a:ext cx="609600" cy="12192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C66890F8-872B-A04B-B145-3330FC02E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5265" y="3797300"/>
            <a:ext cx="609600" cy="12192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1AB04559-AD69-F549-8E58-2DFD3430AE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806" y="3797300"/>
            <a:ext cx="609600" cy="121920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C4DB574-8D0E-584E-8BD4-8BDC186C7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8406" y="3449088"/>
            <a:ext cx="609600" cy="6096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25F0EA0C-5150-1C49-A6FF-B9073D909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5265" y="3504940"/>
            <a:ext cx="609600" cy="6096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AA2EEF5B-9A37-354E-95EC-E84AC85AB3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0235" y="3450432"/>
            <a:ext cx="609600" cy="60960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EB6EB574-A4DF-5146-9495-AD0AFCD8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65" y="2578100"/>
            <a:ext cx="609600" cy="12192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3839EC8-2FF8-1B4D-A9D3-5B1197FE3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865" y="3797300"/>
            <a:ext cx="609600" cy="12192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4FA0942-EE3A-8245-94CE-F6E73817CE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4865" y="3447379"/>
            <a:ext cx="609600" cy="6096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D51C876-2F19-1744-9977-2B742844DE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796584"/>
            <a:ext cx="609600" cy="6096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BCF5B374-E27A-834C-8ED8-6B4C747CF3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0268" y="3182561"/>
            <a:ext cx="609600" cy="6096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39A5BC4C-4C5D-0B4D-BF18-7D11040415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3690" y="2578100"/>
            <a:ext cx="609600" cy="60960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B82BCCD-784F-784D-B8B1-F9F66BC8A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186984"/>
            <a:ext cx="609600" cy="609600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643D5E31-67DA-D04A-9F0A-98B3DA0A0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0268" y="3788668"/>
            <a:ext cx="609600" cy="6096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482424D4-F1C3-824C-95B5-1A1C8DEE3B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4470" y="4397922"/>
            <a:ext cx="609600" cy="6096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03E25CC5-6E9F-8045-9DCA-DBC65A6CB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3181606"/>
            <a:ext cx="609600" cy="60960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DB496AF4-0679-ED4F-99B8-A39D3383F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2583723"/>
            <a:ext cx="609600" cy="60960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0CD404D-8082-5844-A6F1-0CADFF328F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7226" y="3787713"/>
            <a:ext cx="609600" cy="60960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98F948F7-12D6-4948-B22A-AAAA1D947E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8006" y="4396967"/>
            <a:ext cx="609600" cy="60960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A320C033-F526-3248-8014-F8D3EBAA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9757" y="4401007"/>
            <a:ext cx="609600" cy="60960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223EDA94-5808-114C-887A-80F5634909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2059" y="2581549"/>
            <a:ext cx="609600" cy="60960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C8A4BA9-7EF6-0345-8516-F62C91CD60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798513"/>
            <a:ext cx="609600" cy="60960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E5E599A3-2EEA-C045-B445-BCFE27EE3C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1377" y="3184490"/>
            <a:ext cx="609600" cy="60960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31A36885-E3E3-044E-B0A8-5ABE3F82DA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4799" y="2580029"/>
            <a:ext cx="609600" cy="6096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86879FF3-3512-C34E-95DA-91F365AC3A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188913"/>
            <a:ext cx="609600" cy="6096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CC67A39B-C0A0-0E45-BD05-9B05764928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1377" y="3790597"/>
            <a:ext cx="609600" cy="60960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2B3ED64-7A19-A743-85E1-55F785760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5579" y="4399851"/>
            <a:ext cx="609600" cy="6096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D1EB5048-72F8-A34D-B4D4-F376258AC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0866" y="4402936"/>
            <a:ext cx="609600" cy="6096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A512D707-215E-B24D-BDDD-B11356DEC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3168" y="2583478"/>
            <a:ext cx="609600" cy="6096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18177CD7-882E-4347-A4BA-A0C164428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3181606"/>
            <a:ext cx="609600" cy="60960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9AAE893-4618-194B-94D5-EAED410B6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2583723"/>
            <a:ext cx="609600" cy="6096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72D85DE3-4708-8348-981D-954B865637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64" y="3787713"/>
            <a:ext cx="609600" cy="609600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4985414-CA96-C44F-A6C8-FD97C1426E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1344" y="4396967"/>
            <a:ext cx="609600" cy="60960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A534BE7-CF98-DA43-A471-FFB7B772AB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795183"/>
            <a:ext cx="609600" cy="6096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CC663A39-A355-1541-A68D-DEA877DB4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185583"/>
            <a:ext cx="609600" cy="6096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72DA12E1-C0E2-9745-918C-5102CCF57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6046" y="4399606"/>
            <a:ext cx="609600" cy="60960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B80C9E0D-6BA0-8540-B4FF-C28FB69BB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8348" y="2580148"/>
            <a:ext cx="609600" cy="6096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0D2582F7-A414-D242-A92E-19A9CF5AD8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7299" y="2591193"/>
            <a:ext cx="609600" cy="609600"/>
          </a:xfrm>
          <a:prstGeom prst="rect">
            <a:avLst/>
          </a:prstGeom>
        </p:spPr>
      </p:pic>
      <p:pic>
        <p:nvPicPr>
          <p:cNvPr id="194" name="Picture 193" descr="A person in a costume&#10;&#10;Description automatically generated">
            <a:extLst>
              <a:ext uri="{FF2B5EF4-FFF2-40B4-BE49-F238E27FC236}">
                <a16:creationId xmlns:a16="http://schemas.microsoft.com/office/drawing/2014/main" id="{4BCB823E-96BC-894D-81E8-B2EFF80356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48" y="3756269"/>
            <a:ext cx="812698" cy="129523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815BC14B-D006-8E41-BE8C-E143FF20F2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796515"/>
            <a:ext cx="609600" cy="60960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9EF2C976-215D-7947-AFED-2A6867B6D8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404" y="3182492"/>
            <a:ext cx="609600" cy="609600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8C32424A-8226-0349-9C66-78C62656F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7853" y="2577145"/>
            <a:ext cx="609600" cy="60960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07B20251-EB29-9E43-B1C4-64629E2B21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186915"/>
            <a:ext cx="609600" cy="60960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C8CBE98F-619F-804B-9924-8723601E9B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9404" y="3788599"/>
            <a:ext cx="609600" cy="609600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336DC66C-6033-7441-839A-73A2D03628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8633" y="4396967"/>
            <a:ext cx="609600" cy="60960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AD9027CC-510E-A949-AF4F-89B6EFF12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3920" y="4400052"/>
            <a:ext cx="609600" cy="60960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5F9D730-1B10-634E-ABA1-2ED1F18B4E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6222" y="2580594"/>
            <a:ext cx="609600" cy="60960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7B13148-90DC-8D43-8699-B84D1B94D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798444"/>
            <a:ext cx="609600" cy="609600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D80C860F-5DE1-1E47-A7C2-53215C5AA5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0513" y="3184421"/>
            <a:ext cx="609600" cy="609600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8FCB9F93-FC45-284F-92EB-6B8D09ADC2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8962" y="2579074"/>
            <a:ext cx="609600" cy="60960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1991103E-301B-5C4C-A707-51E47466E4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188844"/>
            <a:ext cx="609600" cy="60960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788BB0B4-BFE2-B54E-B339-55021555A6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0513" y="3790528"/>
            <a:ext cx="609600" cy="609600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065C0FC4-6662-AD42-BDAA-398C1C9D3B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9742" y="4398896"/>
            <a:ext cx="609600" cy="60960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BE296474-DCB2-824A-9331-BE83B697E2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29" y="4401981"/>
            <a:ext cx="609600" cy="60960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6EB03AD8-4735-7A41-83CB-00F2380007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7331" y="2582523"/>
            <a:ext cx="609600" cy="609600"/>
          </a:xfrm>
          <a:prstGeom prst="rect">
            <a:avLst/>
          </a:prstGeom>
        </p:spPr>
      </p:pic>
      <p:sp>
        <p:nvSpPr>
          <p:cNvPr id="211" name="Arrow: Right 66">
            <a:extLst>
              <a:ext uri="{FF2B5EF4-FFF2-40B4-BE49-F238E27FC236}">
                <a16:creationId xmlns:a16="http://schemas.microsoft.com/office/drawing/2014/main" id="{00A145CE-0643-124E-9115-D59E59302C70}"/>
              </a:ext>
            </a:extLst>
          </p:cNvPr>
          <p:cNvSpPr/>
          <p:nvPr/>
        </p:nvSpPr>
        <p:spPr>
          <a:xfrm>
            <a:off x="5406146" y="458630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53EFB69-B71C-AE4A-A378-60907DC23561}"/>
              </a:ext>
            </a:extLst>
          </p:cNvPr>
          <p:cNvSpPr txBox="1"/>
          <p:nvPr/>
        </p:nvSpPr>
        <p:spPr>
          <a:xfrm>
            <a:off x="4919379" y="2206045"/>
            <a:ext cx="2406316" cy="369332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Turns Remaining: 15</a:t>
            </a:r>
          </a:p>
        </p:txBody>
      </p:sp>
      <p:sp>
        <p:nvSpPr>
          <p:cNvPr id="213" name="Arrow: Right 68">
            <a:extLst>
              <a:ext uri="{FF2B5EF4-FFF2-40B4-BE49-F238E27FC236}">
                <a16:creationId xmlns:a16="http://schemas.microsoft.com/office/drawing/2014/main" id="{D36287A1-8244-274B-84F1-121C9FC82A5B}"/>
              </a:ext>
            </a:extLst>
          </p:cNvPr>
          <p:cNvSpPr/>
          <p:nvPr/>
        </p:nvSpPr>
        <p:spPr>
          <a:xfrm rot="16200000">
            <a:off x="5614697" y="418459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Arrow: Right 69">
            <a:extLst>
              <a:ext uri="{FF2B5EF4-FFF2-40B4-BE49-F238E27FC236}">
                <a16:creationId xmlns:a16="http://schemas.microsoft.com/office/drawing/2014/main" id="{8B6E4CA4-C26F-D54F-A250-38745E6A5A4A}"/>
              </a:ext>
            </a:extLst>
          </p:cNvPr>
          <p:cNvSpPr/>
          <p:nvPr/>
        </p:nvSpPr>
        <p:spPr>
          <a:xfrm>
            <a:off x="6006150" y="396741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Arrow: Right 70">
            <a:extLst>
              <a:ext uri="{FF2B5EF4-FFF2-40B4-BE49-F238E27FC236}">
                <a16:creationId xmlns:a16="http://schemas.microsoft.com/office/drawing/2014/main" id="{D5262A67-070C-C04F-B2C3-21E462DCD2FB}"/>
              </a:ext>
            </a:extLst>
          </p:cNvPr>
          <p:cNvSpPr/>
          <p:nvPr/>
        </p:nvSpPr>
        <p:spPr>
          <a:xfrm rot="16200000">
            <a:off x="6282827" y="30614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Arrow: Right 71">
            <a:extLst>
              <a:ext uri="{FF2B5EF4-FFF2-40B4-BE49-F238E27FC236}">
                <a16:creationId xmlns:a16="http://schemas.microsoft.com/office/drawing/2014/main" id="{EBAD8746-27BE-4044-A698-0FADDC4DD745}"/>
              </a:ext>
            </a:extLst>
          </p:cNvPr>
          <p:cNvSpPr/>
          <p:nvPr/>
        </p:nvSpPr>
        <p:spPr>
          <a:xfrm rot="16200000">
            <a:off x="6257276" y="36351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Arrow: Right 72">
            <a:extLst>
              <a:ext uri="{FF2B5EF4-FFF2-40B4-BE49-F238E27FC236}">
                <a16:creationId xmlns:a16="http://schemas.microsoft.com/office/drawing/2014/main" id="{D4F2D0A1-F2D0-A24E-A0E8-2FEB91A78DE9}"/>
              </a:ext>
            </a:extLst>
          </p:cNvPr>
          <p:cNvSpPr/>
          <p:nvPr/>
        </p:nvSpPr>
        <p:spPr>
          <a:xfrm>
            <a:off x="6549011" y="273645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Arrow: Right 73">
            <a:extLst>
              <a:ext uri="{FF2B5EF4-FFF2-40B4-BE49-F238E27FC236}">
                <a16:creationId xmlns:a16="http://schemas.microsoft.com/office/drawing/2014/main" id="{CB28A2F3-638C-894A-B674-25EDC629F403}"/>
              </a:ext>
            </a:extLst>
          </p:cNvPr>
          <p:cNvSpPr/>
          <p:nvPr/>
        </p:nvSpPr>
        <p:spPr>
          <a:xfrm>
            <a:off x="7124350" y="274330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Arrow: Right 74">
            <a:extLst>
              <a:ext uri="{FF2B5EF4-FFF2-40B4-BE49-F238E27FC236}">
                <a16:creationId xmlns:a16="http://schemas.microsoft.com/office/drawing/2014/main" id="{A6359759-D238-0849-A50D-83524F3A7425}"/>
              </a:ext>
            </a:extLst>
          </p:cNvPr>
          <p:cNvSpPr/>
          <p:nvPr/>
        </p:nvSpPr>
        <p:spPr>
          <a:xfrm>
            <a:off x="7743786" y="273148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Arrow: Right 75">
            <a:extLst>
              <a:ext uri="{FF2B5EF4-FFF2-40B4-BE49-F238E27FC236}">
                <a16:creationId xmlns:a16="http://schemas.microsoft.com/office/drawing/2014/main" id="{F3DD4A6B-67D7-DA44-9381-93527C5A0F55}"/>
              </a:ext>
            </a:extLst>
          </p:cNvPr>
          <p:cNvSpPr/>
          <p:nvPr/>
        </p:nvSpPr>
        <p:spPr>
          <a:xfrm>
            <a:off x="8420206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Arrow: Right 76">
            <a:extLst>
              <a:ext uri="{FF2B5EF4-FFF2-40B4-BE49-F238E27FC236}">
                <a16:creationId xmlns:a16="http://schemas.microsoft.com/office/drawing/2014/main" id="{07CD6F88-F325-C546-BA40-32C91338082C}"/>
              </a:ext>
            </a:extLst>
          </p:cNvPr>
          <p:cNvSpPr/>
          <p:nvPr/>
        </p:nvSpPr>
        <p:spPr>
          <a:xfrm>
            <a:off x="8971108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Arrow: Right 77">
            <a:extLst>
              <a:ext uri="{FF2B5EF4-FFF2-40B4-BE49-F238E27FC236}">
                <a16:creationId xmlns:a16="http://schemas.microsoft.com/office/drawing/2014/main" id="{7B2BF284-C4A2-0949-A6ED-D63473E51820}"/>
              </a:ext>
            </a:extLst>
          </p:cNvPr>
          <p:cNvSpPr/>
          <p:nvPr/>
        </p:nvSpPr>
        <p:spPr>
          <a:xfrm>
            <a:off x="9593312" y="275018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Arrow: Right 78">
            <a:extLst>
              <a:ext uri="{FF2B5EF4-FFF2-40B4-BE49-F238E27FC236}">
                <a16:creationId xmlns:a16="http://schemas.microsoft.com/office/drawing/2014/main" id="{B1E72A1F-125D-2144-B6E3-00291A0AF43A}"/>
              </a:ext>
            </a:extLst>
          </p:cNvPr>
          <p:cNvSpPr/>
          <p:nvPr/>
        </p:nvSpPr>
        <p:spPr>
          <a:xfrm>
            <a:off x="10165010" y="275025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Arrow: Right 79">
            <a:extLst>
              <a:ext uri="{FF2B5EF4-FFF2-40B4-BE49-F238E27FC236}">
                <a16:creationId xmlns:a16="http://schemas.microsoft.com/office/drawing/2014/main" id="{5464C9F6-15AF-5C44-833D-572F05EBBEF7}"/>
              </a:ext>
            </a:extLst>
          </p:cNvPr>
          <p:cNvSpPr/>
          <p:nvPr/>
        </p:nvSpPr>
        <p:spPr>
          <a:xfrm>
            <a:off x="10776132" y="2744872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6D7759A-C1EB-D14C-A566-A98F9C92C9D4}"/>
              </a:ext>
            </a:extLst>
          </p:cNvPr>
          <p:cNvSpPr txBox="1"/>
          <p:nvPr/>
        </p:nvSpPr>
        <p:spPr>
          <a:xfrm>
            <a:off x="5095964" y="5003070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Each step ~50% probability of going wrong way – P(reaching goal) ~ 0.01%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5357E44-9AA3-7D46-923D-8E917BD65CE0}"/>
              </a:ext>
            </a:extLst>
          </p:cNvPr>
          <p:cNvSpPr txBox="1"/>
          <p:nvPr/>
        </p:nvSpPr>
        <p:spPr>
          <a:xfrm>
            <a:off x="5095964" y="5011264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Random exploring will fall off of rope ~97% of the time</a:t>
            </a:r>
          </a:p>
        </p:txBody>
      </p:sp>
    </p:spTree>
    <p:extLst>
      <p:ext uri="{BB962C8B-B14F-4D97-AF65-F5344CB8AC3E}">
        <p14:creationId xmlns:p14="http://schemas.microsoft.com/office/powerpoint/2010/main" val="358266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1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Reward Shaping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6E30A44-82BE-F145-A3B8-606CFE163FA2}"/>
              </a:ext>
            </a:extLst>
          </p:cNvPr>
          <p:cNvSpPr txBox="1">
            <a:spLocks/>
          </p:cNvSpPr>
          <p:nvPr/>
        </p:nvSpPr>
        <p:spPr>
          <a:xfrm>
            <a:off x="495300" y="1368058"/>
            <a:ext cx="357142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craft intermediate objectives that yield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Encourage the right type of exploration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Requires custom human work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Risks of learning to game the rewards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5F4C467-FF1A-4046-AA07-914DB1BBB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46" y="4055202"/>
            <a:ext cx="3112889" cy="23812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2FA1541-9B95-9540-8FF6-4703B01B9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806" y="1273216"/>
            <a:ext cx="609600" cy="1219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5A1E8E-AF5B-1C4A-AE4F-2290A1711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06" y="1273216"/>
            <a:ext cx="609600" cy="1219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6880A78-8772-214D-A462-40EF9F7DE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665" y="1273216"/>
            <a:ext cx="609600" cy="1219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B5EA493-1AE2-8C4C-90ED-587013E21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806" y="2492416"/>
            <a:ext cx="609600" cy="1219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675595C-C191-ED47-BA44-4402C247A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4665" y="2492416"/>
            <a:ext cx="609600" cy="1219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E3DBDD-EB32-2B4F-AA6B-2409312A4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206" y="2492416"/>
            <a:ext cx="609600" cy="1219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7C6236C-FE35-9E46-B611-87C317CC8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806" y="2144204"/>
            <a:ext cx="609600" cy="609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03740FD-4D0A-F04D-BF99-1F5D21A7FE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4665" y="2200056"/>
            <a:ext cx="609600" cy="60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E94B3C-3CBF-E349-835B-ABE2788DC5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635" y="2145548"/>
            <a:ext cx="609600" cy="609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D6AC8B8-0C28-3E41-ADBC-02518AF6B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265" y="1273216"/>
            <a:ext cx="609600" cy="1219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D9ED7-7595-9547-B7A3-E31866603D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4265" y="2492416"/>
            <a:ext cx="609600" cy="1219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68BBD0-5071-1F4C-B026-F8BF8A2D41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4265" y="2142495"/>
            <a:ext cx="609600" cy="609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3F63788-4D29-DF40-B869-EE18D4D1C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2491700"/>
            <a:ext cx="609600" cy="609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C13DC63-A0DB-8D4C-AFB6-D1001DA94C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668" y="1877677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CBE9A08-12D5-8F4C-91C6-B0738CA69A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0710" y="1273216"/>
            <a:ext cx="609600" cy="609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B0C00B6-6AA3-634B-844A-D45D8F6AA2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1882100"/>
            <a:ext cx="609600" cy="609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460451A-F9AB-FD45-AE28-541C9ED5CE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668" y="2483909"/>
            <a:ext cx="609600" cy="609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B8ED724-6561-DB41-A80D-17D5235CD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1490" y="3093163"/>
            <a:ext cx="609600" cy="609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F2D613A-4595-D144-8BF8-ABCCD0F391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884217"/>
            <a:ext cx="609600" cy="609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0D2C93-D2EE-CD44-866D-5E940925BB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278839"/>
            <a:ext cx="609600" cy="609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A378D54-F6DB-9B41-A13F-6B8B02C77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6626" y="2490449"/>
            <a:ext cx="609600" cy="609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0AF956A-2319-DF4E-865A-C7AC4E4A8C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7406" y="3099703"/>
            <a:ext cx="609600" cy="6096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717F773-5F94-F845-91A3-2EADF09B69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6777" y="3096123"/>
            <a:ext cx="609600" cy="6096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79BAE19-A9FF-C54F-8856-A3407CE6DF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1459" y="1276665"/>
            <a:ext cx="609600" cy="609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8528B22-3BC0-F840-976E-94BF9C387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2493629"/>
            <a:ext cx="609600" cy="6096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7BCB55B-042C-9C43-9E20-155B5495E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0777" y="1879606"/>
            <a:ext cx="609600" cy="609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B2D18A1-C319-9B40-ADA6-F0341DEC61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4199" y="1275145"/>
            <a:ext cx="609600" cy="609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7BFE2B7-8413-4943-BAC1-ADEC910200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1884029"/>
            <a:ext cx="609600" cy="609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3CC30E5-27B1-A743-BD50-9594BFF8B6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0777" y="2485713"/>
            <a:ext cx="609600" cy="609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B60EEDC-893A-4F47-B00E-8DF2D1433A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2599" y="3094967"/>
            <a:ext cx="609600" cy="609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13EAB93-B053-774B-88D3-4A2AF58D49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7886" y="3098052"/>
            <a:ext cx="609600" cy="609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EB26ADE-72CB-7B42-8EC5-1EDA31D59B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60188" y="1278594"/>
            <a:ext cx="609600" cy="609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99646DC-B4EE-1E42-8ECE-8FEF2F2E4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884217"/>
            <a:ext cx="609600" cy="609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2426147-3E7C-7C48-9543-7782A88FDC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278839"/>
            <a:ext cx="609600" cy="609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06069EE-A6B6-1D40-93A8-F264FC5CEC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99964" y="2490449"/>
            <a:ext cx="609600" cy="609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1C1E225-B4EE-B44E-82F4-FDD9971B2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0744" y="3099703"/>
            <a:ext cx="609600" cy="6096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5CB9465-6B6F-C74D-8A01-B81F02AF25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2490299"/>
            <a:ext cx="609600" cy="6096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A665583-B6BA-8C41-BC26-99DFB83E2D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1880699"/>
            <a:ext cx="609600" cy="6096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82D53CF-B66D-5F47-A99A-EF958F46F2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446" y="3094722"/>
            <a:ext cx="609600" cy="609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453DB67-601E-B348-8F78-CCBCE81AF6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0253" y="1275264"/>
            <a:ext cx="609600" cy="609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9BB77EF-185D-1743-8AD7-0BE044F539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3088" y="944299"/>
            <a:ext cx="1219200" cy="1219200"/>
          </a:xfrm>
          <a:prstGeom prst="rect">
            <a:avLst/>
          </a:prstGeom>
        </p:spPr>
      </p:pic>
      <p:pic>
        <p:nvPicPr>
          <p:cNvPr id="93" name="Picture 92" descr="A person in a costume&#10;&#10;Description automatically generated">
            <a:extLst>
              <a:ext uri="{FF2B5EF4-FFF2-40B4-BE49-F238E27FC236}">
                <a16:creationId xmlns:a16="http://schemas.microsoft.com/office/drawing/2014/main" id="{2DCA767E-CCA8-A34B-8691-512DB166CC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15" y="2479342"/>
            <a:ext cx="812698" cy="12952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79A334B-D9A1-C342-816A-5F4C523810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5582" y="2294895"/>
            <a:ext cx="304800" cy="304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8F3E9E9-7306-8946-B6AD-F3950BC7C1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13501" y="2176874"/>
            <a:ext cx="457200" cy="4572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F6B31D-D236-734E-8D18-A2F2FB7A8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5257" y="21006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Memory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Retrain on previous explorations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Maintain samples of: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Useful when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cheaper to use some RAM/CPU than to run more simulations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hard to get to reward so you want to leverage it for as much as possible when it happens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  <a:blipFill>
                <a:blip r:embed="rId3"/>
                <a:stretch>
                  <a:fillRect l="-171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>
            <a:extLst>
              <a:ext uri="{FF2B5EF4-FFF2-40B4-BE49-F238E27FC236}">
                <a16:creationId xmlns:a16="http://schemas.microsoft.com/office/drawing/2014/main" id="{53F7776C-9D1D-FB44-86AA-E9B963FA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034" y="3961701"/>
            <a:ext cx="914400" cy="9144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8B74950-1335-644A-B162-57FE52CEA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01" y="3045687"/>
            <a:ext cx="914400" cy="9144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7DCFD2D-9D33-2C41-BFA1-8B0BFD40D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392" y="2126169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A52398C-3FDD-E146-A1F1-1A811FF9A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2" y="3961701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B128A11-4CE3-914F-A348-CCAF88101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52" y="3045034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41AA38E-6281-8E43-B5DF-AAB35F1A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48" y="2127377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8C7D069-77F9-0345-BBE9-91BD8CBD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9" y="3960866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A985B4-CA17-384D-AC7B-CACD885F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0" y="2126206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7F4B93B-38C9-E641-B400-4F7663B5F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340" y="3043212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CB2676E-F891-484B-999C-E422FF0EF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173" y="2135075"/>
            <a:ext cx="908734" cy="908734"/>
          </a:xfrm>
          <a:prstGeom prst="rect">
            <a:avLst/>
          </a:prstGeom>
        </p:spPr>
      </p:pic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5931751E-EFE8-1049-AE59-A6ACF58E0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51900"/>
              </p:ext>
            </p:extLst>
          </p:nvPr>
        </p:nvGraphicFramePr>
        <p:xfrm>
          <a:off x="6887896" y="2125625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D6205BD4-9041-7147-AF61-4B22E9A68AE8}"/>
              </a:ext>
            </a:extLst>
          </p:cNvPr>
          <p:cNvSpPr txBox="1"/>
          <p:nvPr/>
        </p:nvSpPr>
        <p:spPr>
          <a:xfrm>
            <a:off x="6844185" y="210822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32013C-561B-F446-BE37-F880C391340E}"/>
              </a:ext>
            </a:extLst>
          </p:cNvPr>
          <p:cNvSpPr txBox="1"/>
          <p:nvPr/>
        </p:nvSpPr>
        <p:spPr>
          <a:xfrm>
            <a:off x="7821863" y="210821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DE4BDBC-EDA3-4042-9C86-851FA2289E22}"/>
              </a:ext>
            </a:extLst>
          </p:cNvPr>
          <p:cNvSpPr txBox="1"/>
          <p:nvPr/>
        </p:nvSpPr>
        <p:spPr>
          <a:xfrm>
            <a:off x="8739332" y="210607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4B7D0F-9A1E-3747-A2D8-A85160A3CDC6}"/>
              </a:ext>
            </a:extLst>
          </p:cNvPr>
          <p:cNvSpPr txBox="1"/>
          <p:nvPr/>
        </p:nvSpPr>
        <p:spPr>
          <a:xfrm>
            <a:off x="6845029" y="30618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D3D982-2253-6B47-A2AF-CA04FA267C68}"/>
              </a:ext>
            </a:extLst>
          </p:cNvPr>
          <p:cNvSpPr txBox="1"/>
          <p:nvPr/>
        </p:nvSpPr>
        <p:spPr>
          <a:xfrm>
            <a:off x="7821863" y="306011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C2D8A3E-BECC-0249-B10A-A147A5830991}"/>
              </a:ext>
            </a:extLst>
          </p:cNvPr>
          <p:cNvSpPr txBox="1"/>
          <p:nvPr/>
        </p:nvSpPr>
        <p:spPr>
          <a:xfrm>
            <a:off x="8739332" y="30680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1E40CC-A37A-EB4B-82AA-056A429283BF}"/>
              </a:ext>
            </a:extLst>
          </p:cNvPr>
          <p:cNvSpPr txBox="1"/>
          <p:nvPr/>
        </p:nvSpPr>
        <p:spPr>
          <a:xfrm>
            <a:off x="6844185" y="39718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BC61CA5-4A22-5846-950C-617879BF2A5B}"/>
              </a:ext>
            </a:extLst>
          </p:cNvPr>
          <p:cNvSpPr txBox="1"/>
          <p:nvPr/>
        </p:nvSpPr>
        <p:spPr>
          <a:xfrm>
            <a:off x="7821863" y="397182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086C22-3D49-FE44-8D01-E6DF7E6E538F}"/>
              </a:ext>
            </a:extLst>
          </p:cNvPr>
          <p:cNvSpPr txBox="1"/>
          <p:nvPr/>
        </p:nvSpPr>
        <p:spPr>
          <a:xfrm>
            <a:off x="8739211" y="396935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17" name="Arrow: Right 23">
            <a:extLst>
              <a:ext uri="{FF2B5EF4-FFF2-40B4-BE49-F238E27FC236}">
                <a16:creationId xmlns:a16="http://schemas.microsoft.com/office/drawing/2014/main" id="{B090708D-E707-D24C-85D1-25C549D14070}"/>
              </a:ext>
            </a:extLst>
          </p:cNvPr>
          <p:cNvSpPr>
            <a:spLocks noChangeAspect="1"/>
          </p:cNvSpPr>
          <p:nvPr/>
        </p:nvSpPr>
        <p:spPr>
          <a:xfrm>
            <a:off x="7636071" y="41461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24">
            <a:extLst>
              <a:ext uri="{FF2B5EF4-FFF2-40B4-BE49-F238E27FC236}">
                <a16:creationId xmlns:a16="http://schemas.microsoft.com/office/drawing/2014/main" id="{9F062838-2354-5A44-A102-7389C9B4EC41}"/>
              </a:ext>
            </a:extLst>
          </p:cNvPr>
          <p:cNvSpPr>
            <a:spLocks noChangeAspect="1"/>
          </p:cNvSpPr>
          <p:nvPr/>
        </p:nvSpPr>
        <p:spPr>
          <a:xfrm>
            <a:off x="8556954" y="413112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25">
            <a:extLst>
              <a:ext uri="{FF2B5EF4-FFF2-40B4-BE49-F238E27FC236}">
                <a16:creationId xmlns:a16="http://schemas.microsoft.com/office/drawing/2014/main" id="{5DBE94C7-709F-4A40-8780-0068CAC6DF54}"/>
              </a:ext>
            </a:extLst>
          </p:cNvPr>
          <p:cNvSpPr>
            <a:spLocks noChangeAspect="1"/>
          </p:cNvSpPr>
          <p:nvPr/>
        </p:nvSpPr>
        <p:spPr>
          <a:xfrm>
            <a:off x="7636443" y="32316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26">
            <a:extLst>
              <a:ext uri="{FF2B5EF4-FFF2-40B4-BE49-F238E27FC236}">
                <a16:creationId xmlns:a16="http://schemas.microsoft.com/office/drawing/2014/main" id="{B0B667EB-02E8-8D48-9043-B0204C93E3A2}"/>
              </a:ext>
            </a:extLst>
          </p:cNvPr>
          <p:cNvSpPr>
            <a:spLocks noChangeAspect="1"/>
          </p:cNvSpPr>
          <p:nvPr/>
        </p:nvSpPr>
        <p:spPr>
          <a:xfrm>
            <a:off x="8551098" y="324378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27">
            <a:extLst>
              <a:ext uri="{FF2B5EF4-FFF2-40B4-BE49-F238E27FC236}">
                <a16:creationId xmlns:a16="http://schemas.microsoft.com/office/drawing/2014/main" id="{ABE7B46E-7508-D740-A2C6-EC25CBFA294F}"/>
              </a:ext>
            </a:extLst>
          </p:cNvPr>
          <p:cNvSpPr>
            <a:spLocks noChangeAspect="1"/>
          </p:cNvSpPr>
          <p:nvPr/>
        </p:nvSpPr>
        <p:spPr>
          <a:xfrm>
            <a:off x="7637588" y="22919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28">
            <a:extLst>
              <a:ext uri="{FF2B5EF4-FFF2-40B4-BE49-F238E27FC236}">
                <a16:creationId xmlns:a16="http://schemas.microsoft.com/office/drawing/2014/main" id="{BBAEF5DB-0F0F-3A4A-820E-23FA4516BDA3}"/>
              </a:ext>
            </a:extLst>
          </p:cNvPr>
          <p:cNvSpPr>
            <a:spLocks noChangeAspect="1"/>
          </p:cNvSpPr>
          <p:nvPr/>
        </p:nvSpPr>
        <p:spPr>
          <a:xfrm>
            <a:off x="8558262" y="22975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29">
            <a:extLst>
              <a:ext uri="{FF2B5EF4-FFF2-40B4-BE49-F238E27FC236}">
                <a16:creationId xmlns:a16="http://schemas.microsoft.com/office/drawing/2014/main" id="{8D5C7975-38A9-F34E-903F-514F888B3C49}"/>
              </a:ext>
            </a:extLst>
          </p:cNvPr>
          <p:cNvSpPr>
            <a:spLocks noChangeAspect="1"/>
          </p:cNvSpPr>
          <p:nvPr/>
        </p:nvSpPr>
        <p:spPr>
          <a:xfrm rot="10800000">
            <a:off x="7723595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30">
            <a:extLst>
              <a:ext uri="{FF2B5EF4-FFF2-40B4-BE49-F238E27FC236}">
                <a16:creationId xmlns:a16="http://schemas.microsoft.com/office/drawing/2014/main" id="{79D4524F-6203-754C-8098-09D91B199EBF}"/>
              </a:ext>
            </a:extLst>
          </p:cNvPr>
          <p:cNvSpPr>
            <a:spLocks noChangeAspect="1"/>
          </p:cNvSpPr>
          <p:nvPr/>
        </p:nvSpPr>
        <p:spPr>
          <a:xfrm rot="10800000">
            <a:off x="8632623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Arrow: Right 31">
            <a:extLst>
              <a:ext uri="{FF2B5EF4-FFF2-40B4-BE49-F238E27FC236}">
                <a16:creationId xmlns:a16="http://schemas.microsoft.com/office/drawing/2014/main" id="{F4DD5789-00FA-E44E-B2D4-FF1509D5A029}"/>
              </a:ext>
            </a:extLst>
          </p:cNvPr>
          <p:cNvSpPr>
            <a:spLocks noChangeAspect="1"/>
          </p:cNvSpPr>
          <p:nvPr/>
        </p:nvSpPr>
        <p:spPr>
          <a:xfrm rot="10800000">
            <a:off x="7699414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Arrow: Right 32">
            <a:extLst>
              <a:ext uri="{FF2B5EF4-FFF2-40B4-BE49-F238E27FC236}">
                <a16:creationId xmlns:a16="http://schemas.microsoft.com/office/drawing/2014/main" id="{B3568312-C0A3-E347-91D3-80F59A2A81DD}"/>
              </a:ext>
            </a:extLst>
          </p:cNvPr>
          <p:cNvSpPr>
            <a:spLocks noChangeAspect="1"/>
          </p:cNvSpPr>
          <p:nvPr/>
        </p:nvSpPr>
        <p:spPr>
          <a:xfrm rot="10800000">
            <a:off x="8634086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Arrow: Right 33">
            <a:extLst>
              <a:ext uri="{FF2B5EF4-FFF2-40B4-BE49-F238E27FC236}">
                <a16:creationId xmlns:a16="http://schemas.microsoft.com/office/drawing/2014/main" id="{2C76D66E-1EF1-2C4B-B45A-E441F8ABA4BC}"/>
              </a:ext>
            </a:extLst>
          </p:cNvPr>
          <p:cNvSpPr>
            <a:spLocks noChangeAspect="1"/>
          </p:cNvSpPr>
          <p:nvPr/>
        </p:nvSpPr>
        <p:spPr>
          <a:xfrm rot="10800000">
            <a:off x="7713940" y="276354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Arrow: Right 34">
            <a:extLst>
              <a:ext uri="{FF2B5EF4-FFF2-40B4-BE49-F238E27FC236}">
                <a16:creationId xmlns:a16="http://schemas.microsoft.com/office/drawing/2014/main" id="{FA529548-4174-8744-A778-55497E78AEBD}"/>
              </a:ext>
            </a:extLst>
          </p:cNvPr>
          <p:cNvSpPr>
            <a:spLocks noChangeAspect="1"/>
          </p:cNvSpPr>
          <p:nvPr/>
        </p:nvSpPr>
        <p:spPr>
          <a:xfrm rot="16200000">
            <a:off x="7116335" y="391013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Arrow: Right 35">
            <a:extLst>
              <a:ext uri="{FF2B5EF4-FFF2-40B4-BE49-F238E27FC236}">
                <a16:creationId xmlns:a16="http://schemas.microsoft.com/office/drawing/2014/main" id="{488BCEE1-51BE-A949-9D0F-D449BFFF30C3}"/>
              </a:ext>
            </a:extLst>
          </p:cNvPr>
          <p:cNvSpPr>
            <a:spLocks noChangeAspect="1"/>
          </p:cNvSpPr>
          <p:nvPr/>
        </p:nvSpPr>
        <p:spPr>
          <a:xfrm rot="16200000">
            <a:off x="7069954" y="299605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Arrow: Right 36">
            <a:extLst>
              <a:ext uri="{FF2B5EF4-FFF2-40B4-BE49-F238E27FC236}">
                <a16:creationId xmlns:a16="http://schemas.microsoft.com/office/drawing/2014/main" id="{4F65BF8E-D9C6-4643-8B7C-13D36A0C25D1}"/>
              </a:ext>
            </a:extLst>
          </p:cNvPr>
          <p:cNvSpPr>
            <a:spLocks noChangeAspect="1"/>
          </p:cNvSpPr>
          <p:nvPr/>
        </p:nvSpPr>
        <p:spPr>
          <a:xfrm rot="16200000">
            <a:off x="8974444" y="300241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Arrow: Right 37">
            <a:extLst>
              <a:ext uri="{FF2B5EF4-FFF2-40B4-BE49-F238E27FC236}">
                <a16:creationId xmlns:a16="http://schemas.microsoft.com/office/drawing/2014/main" id="{E1F544B8-FAD2-0147-AB67-D0203C091545}"/>
              </a:ext>
            </a:extLst>
          </p:cNvPr>
          <p:cNvSpPr>
            <a:spLocks noChangeAspect="1"/>
          </p:cNvSpPr>
          <p:nvPr/>
        </p:nvSpPr>
        <p:spPr>
          <a:xfrm rot="16200000">
            <a:off x="9026311" y="391355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Arrow: Right 38">
            <a:extLst>
              <a:ext uri="{FF2B5EF4-FFF2-40B4-BE49-F238E27FC236}">
                <a16:creationId xmlns:a16="http://schemas.microsoft.com/office/drawing/2014/main" id="{B070CDA2-834D-8E46-9C0C-24E2F80F2B73}"/>
              </a:ext>
            </a:extLst>
          </p:cNvPr>
          <p:cNvSpPr>
            <a:spLocks noChangeAspect="1"/>
          </p:cNvSpPr>
          <p:nvPr/>
        </p:nvSpPr>
        <p:spPr>
          <a:xfrm rot="16200000">
            <a:off x="8105356" y="391032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Arrow: Right 39">
            <a:extLst>
              <a:ext uri="{FF2B5EF4-FFF2-40B4-BE49-F238E27FC236}">
                <a16:creationId xmlns:a16="http://schemas.microsoft.com/office/drawing/2014/main" id="{E280E18A-C063-6747-B18F-165D65344153}"/>
              </a:ext>
            </a:extLst>
          </p:cNvPr>
          <p:cNvSpPr>
            <a:spLocks noChangeAspect="1"/>
          </p:cNvSpPr>
          <p:nvPr/>
        </p:nvSpPr>
        <p:spPr>
          <a:xfrm rot="16200000">
            <a:off x="8057861" y="299605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Arrow: Right 40">
            <a:extLst>
              <a:ext uri="{FF2B5EF4-FFF2-40B4-BE49-F238E27FC236}">
                <a16:creationId xmlns:a16="http://schemas.microsoft.com/office/drawing/2014/main" id="{0D84D13E-1ABD-834E-AFB8-1AA59A6BD633}"/>
              </a:ext>
            </a:extLst>
          </p:cNvPr>
          <p:cNvSpPr>
            <a:spLocks noChangeAspect="1"/>
          </p:cNvSpPr>
          <p:nvPr/>
        </p:nvSpPr>
        <p:spPr>
          <a:xfrm rot="5400000">
            <a:off x="7356244" y="38101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Arrow: Right 41">
            <a:extLst>
              <a:ext uri="{FF2B5EF4-FFF2-40B4-BE49-F238E27FC236}">
                <a16:creationId xmlns:a16="http://schemas.microsoft.com/office/drawing/2014/main" id="{C510938F-522E-B34C-925D-C1B7588BA863}"/>
              </a:ext>
            </a:extLst>
          </p:cNvPr>
          <p:cNvSpPr>
            <a:spLocks noChangeAspect="1"/>
          </p:cNvSpPr>
          <p:nvPr/>
        </p:nvSpPr>
        <p:spPr>
          <a:xfrm rot="5400000">
            <a:off x="9266220" y="38136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Arrow: Right 42">
            <a:extLst>
              <a:ext uri="{FF2B5EF4-FFF2-40B4-BE49-F238E27FC236}">
                <a16:creationId xmlns:a16="http://schemas.microsoft.com/office/drawing/2014/main" id="{3A07E80C-27C2-CE48-B3C5-F1F89A97D9DF}"/>
              </a:ext>
            </a:extLst>
          </p:cNvPr>
          <p:cNvSpPr>
            <a:spLocks noChangeAspect="1"/>
          </p:cNvSpPr>
          <p:nvPr/>
        </p:nvSpPr>
        <p:spPr>
          <a:xfrm rot="5400000">
            <a:off x="8345265" y="38103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Arrow: Right 43">
            <a:extLst>
              <a:ext uri="{FF2B5EF4-FFF2-40B4-BE49-F238E27FC236}">
                <a16:creationId xmlns:a16="http://schemas.microsoft.com/office/drawing/2014/main" id="{CC0829C2-D137-BF4A-95F7-CC9475BDED38}"/>
              </a:ext>
            </a:extLst>
          </p:cNvPr>
          <p:cNvSpPr>
            <a:spLocks noChangeAspect="1"/>
          </p:cNvSpPr>
          <p:nvPr/>
        </p:nvSpPr>
        <p:spPr>
          <a:xfrm rot="5400000">
            <a:off x="7318934" y="291996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Arrow: Right 44">
            <a:extLst>
              <a:ext uri="{FF2B5EF4-FFF2-40B4-BE49-F238E27FC236}">
                <a16:creationId xmlns:a16="http://schemas.microsoft.com/office/drawing/2014/main" id="{A0E80709-A0D5-FB45-BAA6-0CE742731726}"/>
              </a:ext>
            </a:extLst>
          </p:cNvPr>
          <p:cNvSpPr>
            <a:spLocks noChangeAspect="1"/>
          </p:cNvSpPr>
          <p:nvPr/>
        </p:nvSpPr>
        <p:spPr>
          <a:xfrm rot="5400000">
            <a:off x="8307955" y="29201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99B393B-4605-CB4C-A5C1-112FE587D879}"/>
              </a:ext>
            </a:extLst>
          </p:cNvPr>
          <p:cNvSpPr txBox="1"/>
          <p:nvPr/>
        </p:nvSpPr>
        <p:spPr>
          <a:xfrm>
            <a:off x="7617572" y="22649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F997AE6-01D9-124B-AC13-D94713694491}"/>
              </a:ext>
            </a:extLst>
          </p:cNvPr>
          <p:cNvSpPr txBox="1"/>
          <p:nvPr/>
        </p:nvSpPr>
        <p:spPr>
          <a:xfrm>
            <a:off x="8497768" y="227546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E815D20-FEC6-4744-B85E-2E08048BB38E}"/>
              </a:ext>
            </a:extLst>
          </p:cNvPr>
          <p:cNvSpPr txBox="1"/>
          <p:nvPr/>
        </p:nvSpPr>
        <p:spPr>
          <a:xfrm>
            <a:off x="7740025" y="2735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1B01B56-9728-AF4B-87FD-CBF05A4267F8}"/>
              </a:ext>
            </a:extLst>
          </p:cNvPr>
          <p:cNvSpPr txBox="1"/>
          <p:nvPr/>
        </p:nvSpPr>
        <p:spPr>
          <a:xfrm>
            <a:off x="7332583" y="28756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BCAC8E4-6BE4-854F-A9E9-0874514594D1}"/>
              </a:ext>
            </a:extLst>
          </p:cNvPr>
          <p:cNvSpPr txBox="1"/>
          <p:nvPr/>
        </p:nvSpPr>
        <p:spPr>
          <a:xfrm>
            <a:off x="7079005" y="2995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0ED47FC-E2FE-7A45-9C85-399263879439}"/>
              </a:ext>
            </a:extLst>
          </p:cNvPr>
          <p:cNvSpPr txBox="1"/>
          <p:nvPr/>
        </p:nvSpPr>
        <p:spPr>
          <a:xfrm>
            <a:off x="8068002" y="29804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CE2D3CC-C8CD-0E4D-84D6-B2BD4F83F6FE}"/>
              </a:ext>
            </a:extLst>
          </p:cNvPr>
          <p:cNvSpPr txBox="1"/>
          <p:nvPr/>
        </p:nvSpPr>
        <p:spPr>
          <a:xfrm>
            <a:off x="8313586" y="288464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6528E4F-132F-5A48-81A4-5C9733091322}"/>
              </a:ext>
            </a:extLst>
          </p:cNvPr>
          <p:cNvSpPr txBox="1"/>
          <p:nvPr/>
        </p:nvSpPr>
        <p:spPr>
          <a:xfrm>
            <a:off x="8559678" y="3217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8A47141-8B64-5245-A2DC-090346FBEF47}"/>
              </a:ext>
            </a:extLst>
          </p:cNvPr>
          <p:cNvSpPr txBox="1"/>
          <p:nvPr/>
        </p:nvSpPr>
        <p:spPr>
          <a:xfrm>
            <a:off x="7633690" y="32042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6006B8B-5041-7B4F-ACBB-6FE01B10CEAD}"/>
              </a:ext>
            </a:extLst>
          </p:cNvPr>
          <p:cNvSpPr txBox="1"/>
          <p:nvPr/>
        </p:nvSpPr>
        <p:spPr>
          <a:xfrm>
            <a:off x="7727430" y="365568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80816A3-4D3C-224E-8C36-97CD0855DF62}"/>
              </a:ext>
            </a:extLst>
          </p:cNvPr>
          <p:cNvSpPr txBox="1"/>
          <p:nvPr/>
        </p:nvSpPr>
        <p:spPr>
          <a:xfrm>
            <a:off x="7365037" y="37880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B53882B-9505-4F47-AB5F-D0F38D4DD9A8}"/>
              </a:ext>
            </a:extLst>
          </p:cNvPr>
          <p:cNvSpPr txBox="1"/>
          <p:nvPr/>
        </p:nvSpPr>
        <p:spPr>
          <a:xfrm>
            <a:off x="7129022" y="38993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F5B60A-10DF-1D4A-9269-1AEBC3E93281}"/>
              </a:ext>
            </a:extLst>
          </p:cNvPr>
          <p:cNvSpPr txBox="1"/>
          <p:nvPr/>
        </p:nvSpPr>
        <p:spPr>
          <a:xfrm>
            <a:off x="8122913" y="38933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4BE4F2C-F436-F648-B8B6-F71579F7F044}"/>
              </a:ext>
            </a:extLst>
          </p:cNvPr>
          <p:cNvSpPr txBox="1"/>
          <p:nvPr/>
        </p:nvSpPr>
        <p:spPr>
          <a:xfrm>
            <a:off x="8356480" y="379256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E9FC472-25AF-0940-890D-DE14651EE4DE}"/>
              </a:ext>
            </a:extLst>
          </p:cNvPr>
          <p:cNvSpPr txBox="1"/>
          <p:nvPr/>
        </p:nvSpPr>
        <p:spPr>
          <a:xfrm>
            <a:off x="8646664" y="36519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9BCCC8-E241-FD4E-A649-81C71F90B422}"/>
              </a:ext>
            </a:extLst>
          </p:cNvPr>
          <p:cNvSpPr txBox="1"/>
          <p:nvPr/>
        </p:nvSpPr>
        <p:spPr>
          <a:xfrm>
            <a:off x="9273077" y="379525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CEE1DD-FC51-2944-98EF-B0EBD9CEF91B}"/>
              </a:ext>
            </a:extLst>
          </p:cNvPr>
          <p:cNvSpPr txBox="1"/>
          <p:nvPr/>
        </p:nvSpPr>
        <p:spPr>
          <a:xfrm>
            <a:off x="7627913" y="412395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694B49F-7596-0743-B58A-B39888EADEA7}"/>
              </a:ext>
            </a:extLst>
          </p:cNvPr>
          <p:cNvSpPr txBox="1"/>
          <p:nvPr/>
        </p:nvSpPr>
        <p:spPr>
          <a:xfrm>
            <a:off x="8556019" y="4106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0F5090-D145-1143-8157-0CB83B7AF28E}"/>
              </a:ext>
            </a:extLst>
          </p:cNvPr>
          <p:cNvSpPr txBox="1"/>
          <p:nvPr/>
        </p:nvSpPr>
        <p:spPr>
          <a:xfrm>
            <a:off x="7745279" y="45680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7F21013-2089-A641-882C-9ECD68687B7C}"/>
              </a:ext>
            </a:extLst>
          </p:cNvPr>
          <p:cNvSpPr txBox="1"/>
          <p:nvPr/>
        </p:nvSpPr>
        <p:spPr>
          <a:xfrm>
            <a:off x="8659032" y="457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ECBFEA7-EB7A-8B49-8BA8-88DEFC6765BC}"/>
              </a:ext>
            </a:extLst>
          </p:cNvPr>
          <p:cNvSpPr txBox="1"/>
          <p:nvPr/>
        </p:nvSpPr>
        <p:spPr>
          <a:xfrm>
            <a:off x="8981003" y="3000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CD5456A-1326-6645-92B7-A84020BF13DA}"/>
              </a:ext>
            </a:extLst>
          </p:cNvPr>
          <p:cNvSpPr txBox="1"/>
          <p:nvPr/>
        </p:nvSpPr>
        <p:spPr>
          <a:xfrm>
            <a:off x="9032994" y="392252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55641F6-DC25-984A-9305-B7A66865922F}"/>
              </a:ext>
            </a:extLst>
          </p:cNvPr>
          <p:cNvCxnSpPr>
            <a:cxnSpLocks/>
          </p:cNvCxnSpPr>
          <p:nvPr/>
        </p:nvCxnSpPr>
        <p:spPr>
          <a:xfrm>
            <a:off x="7278184" y="2583369"/>
            <a:ext cx="998042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FA8DFCA-A022-814E-B34C-0F86AEF69948}"/>
              </a:ext>
            </a:extLst>
          </p:cNvPr>
          <p:cNvCxnSpPr>
            <a:cxnSpLocks/>
          </p:cNvCxnSpPr>
          <p:nvPr/>
        </p:nvCxnSpPr>
        <p:spPr>
          <a:xfrm flipV="1">
            <a:off x="8265748" y="2583369"/>
            <a:ext cx="0" cy="95777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5CE292D-83EA-764C-8B4B-3431981B3FF5}"/>
              </a:ext>
            </a:extLst>
          </p:cNvPr>
          <p:cNvCxnSpPr>
            <a:cxnSpLocks/>
          </p:cNvCxnSpPr>
          <p:nvPr/>
        </p:nvCxnSpPr>
        <p:spPr>
          <a:xfrm>
            <a:off x="8265748" y="3541142"/>
            <a:ext cx="802594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A0301D1-C3B4-1142-BECF-5FB089C9DFCE}"/>
              </a:ext>
            </a:extLst>
          </p:cNvPr>
          <p:cNvCxnSpPr>
            <a:cxnSpLocks/>
          </p:cNvCxnSpPr>
          <p:nvPr/>
        </p:nvCxnSpPr>
        <p:spPr>
          <a:xfrm flipV="1">
            <a:off x="9046486" y="3553552"/>
            <a:ext cx="3605" cy="76839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06365E7-7EB0-DA4F-912F-52E8E6537562}"/>
              </a:ext>
            </a:extLst>
          </p:cNvPr>
          <p:cNvCxnSpPr>
            <a:cxnSpLocks/>
          </p:cNvCxnSpPr>
          <p:nvPr/>
        </p:nvCxnSpPr>
        <p:spPr>
          <a:xfrm>
            <a:off x="8261091" y="4299986"/>
            <a:ext cx="789286" cy="1233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C0CF375-9F7D-E249-B556-E1B2F4C3CFF7}"/>
              </a:ext>
            </a:extLst>
          </p:cNvPr>
          <p:cNvCxnSpPr>
            <a:cxnSpLocks/>
          </p:cNvCxnSpPr>
          <p:nvPr/>
        </p:nvCxnSpPr>
        <p:spPr>
          <a:xfrm>
            <a:off x="8276226" y="4304870"/>
            <a:ext cx="0" cy="210438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FBDB7B-0C6F-974B-AC06-B78C65F69E8A}"/>
              </a:ext>
            </a:extLst>
          </p:cNvPr>
          <p:cNvCxnSpPr>
            <a:cxnSpLocks/>
          </p:cNvCxnSpPr>
          <p:nvPr/>
        </p:nvCxnSpPr>
        <p:spPr>
          <a:xfrm>
            <a:off x="8276226" y="4510358"/>
            <a:ext cx="996851" cy="2476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CAF18ED-581D-4048-8439-3891B389FA63}"/>
              </a:ext>
            </a:extLst>
          </p:cNvPr>
          <p:cNvCxnSpPr>
            <a:cxnSpLocks/>
          </p:cNvCxnSpPr>
          <p:nvPr/>
        </p:nvCxnSpPr>
        <p:spPr>
          <a:xfrm>
            <a:off x="9277617" y="2763547"/>
            <a:ext cx="0" cy="176655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3884A0F-C69F-E841-9E86-6D17B6A3A7C3}"/>
              </a:ext>
            </a:extLst>
          </p:cNvPr>
          <p:cNvSpPr txBox="1"/>
          <p:nvPr/>
        </p:nvSpPr>
        <p:spPr>
          <a:xfrm>
            <a:off x="8929707" y="299791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AFFABBD-0AE8-0743-A7F9-2DF1DFE95C94}"/>
              </a:ext>
            </a:extLst>
          </p:cNvPr>
          <p:cNvSpPr txBox="1"/>
          <p:nvPr/>
        </p:nvSpPr>
        <p:spPr>
          <a:xfrm>
            <a:off x="9012685" y="391793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45497CA-9A48-024D-B052-877D386B098A}"/>
              </a:ext>
            </a:extLst>
          </p:cNvPr>
          <p:cNvSpPr txBox="1"/>
          <p:nvPr/>
        </p:nvSpPr>
        <p:spPr>
          <a:xfrm>
            <a:off x="8538413" y="410629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543472-2E78-0B49-AF9F-289A84E7B56E}"/>
              </a:ext>
            </a:extLst>
          </p:cNvPr>
          <p:cNvSpPr txBox="1"/>
          <p:nvPr/>
        </p:nvSpPr>
        <p:spPr>
          <a:xfrm>
            <a:off x="8625620" y="4572411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12.5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87F18A2-D9D3-224B-A753-1EB23420E092}"/>
              </a:ext>
            </a:extLst>
          </p:cNvPr>
          <p:cNvSpPr txBox="1"/>
          <p:nvPr/>
        </p:nvSpPr>
        <p:spPr>
          <a:xfrm>
            <a:off x="9252792" y="379892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7613473-3F0D-9545-B6C8-038FA0857D3C}"/>
              </a:ext>
            </a:extLst>
          </p:cNvPr>
          <p:cNvSpPr txBox="1"/>
          <p:nvPr/>
        </p:nvSpPr>
        <p:spPr>
          <a:xfrm>
            <a:off x="8538413" y="322389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08FC323-DC99-4247-9714-0B7D1C678F50}"/>
              </a:ext>
            </a:extLst>
          </p:cNvPr>
          <p:cNvSpPr txBox="1"/>
          <p:nvPr/>
        </p:nvSpPr>
        <p:spPr>
          <a:xfrm>
            <a:off x="8292117" y="2885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8CC7BD7-A2C3-E547-9028-34D6F8BD746B}"/>
              </a:ext>
            </a:extLst>
          </p:cNvPr>
          <p:cNvSpPr txBox="1"/>
          <p:nvPr/>
        </p:nvSpPr>
        <p:spPr>
          <a:xfrm>
            <a:off x="7599074" y="226655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43757C0-4084-8C4B-9A96-3BB975FE6D55}"/>
              </a:ext>
            </a:extLst>
          </p:cNvPr>
          <p:cNvCxnSpPr>
            <a:cxnSpLocks/>
          </p:cNvCxnSpPr>
          <p:nvPr/>
        </p:nvCxnSpPr>
        <p:spPr>
          <a:xfrm flipV="1">
            <a:off x="7312588" y="3540699"/>
            <a:ext cx="0" cy="969217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7CC4D4D-00A7-9B4C-B0D3-A925D8D0DFC9}"/>
              </a:ext>
            </a:extLst>
          </p:cNvPr>
          <p:cNvCxnSpPr>
            <a:cxnSpLocks/>
          </p:cNvCxnSpPr>
          <p:nvPr/>
        </p:nvCxnSpPr>
        <p:spPr>
          <a:xfrm flipH="1" flipV="1">
            <a:off x="7312588" y="3540699"/>
            <a:ext cx="950781" cy="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70735A8-F1A1-E94A-995F-34C3D5D9B55F}"/>
              </a:ext>
            </a:extLst>
          </p:cNvPr>
          <p:cNvCxnSpPr>
            <a:cxnSpLocks/>
          </p:cNvCxnSpPr>
          <p:nvPr/>
        </p:nvCxnSpPr>
        <p:spPr>
          <a:xfrm flipH="1" flipV="1">
            <a:off x="8258712" y="2608137"/>
            <a:ext cx="4657" cy="932562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AF6E4046-7717-114F-AE4B-EF4A01E113A9}"/>
              </a:ext>
            </a:extLst>
          </p:cNvPr>
          <p:cNvCxnSpPr>
            <a:cxnSpLocks/>
          </p:cNvCxnSpPr>
          <p:nvPr/>
        </p:nvCxnSpPr>
        <p:spPr>
          <a:xfrm flipH="1" flipV="1">
            <a:off x="8252019" y="2604192"/>
            <a:ext cx="619168" cy="3945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CCB75F2-48FE-1946-B088-0DB279CE2C63}"/>
              </a:ext>
            </a:extLst>
          </p:cNvPr>
          <p:cNvSpPr txBox="1"/>
          <p:nvPr/>
        </p:nvSpPr>
        <p:spPr>
          <a:xfrm>
            <a:off x="7597122" y="320160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30F8303-267B-864F-9207-8F00FFFAD571}"/>
              </a:ext>
            </a:extLst>
          </p:cNvPr>
          <p:cNvSpPr txBox="1"/>
          <p:nvPr/>
        </p:nvSpPr>
        <p:spPr>
          <a:xfrm>
            <a:off x="8035944" y="29892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7E736EF-6790-0347-B25D-54F4B8120614}"/>
              </a:ext>
            </a:extLst>
          </p:cNvPr>
          <p:cNvSpPr txBox="1"/>
          <p:nvPr/>
        </p:nvSpPr>
        <p:spPr>
          <a:xfrm>
            <a:off x="6887896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Do an exploration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8635FAA-D851-DA42-AD2D-6DE219FBF6F3}"/>
              </a:ext>
            </a:extLst>
          </p:cNvPr>
          <p:cNvSpPr txBox="1"/>
          <p:nvPr/>
        </p:nvSpPr>
        <p:spPr>
          <a:xfrm>
            <a:off x="6898374" y="4907078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EFED776-EECC-1B4B-91BE-CA66980B94DB}"/>
              </a:ext>
            </a:extLst>
          </p:cNvPr>
          <p:cNvSpPr txBox="1"/>
          <p:nvPr/>
        </p:nvSpPr>
        <p:spPr>
          <a:xfrm>
            <a:off x="6893480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a different exploration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A370238-F9DE-9346-820F-CAD40E389AF4}"/>
              </a:ext>
            </a:extLst>
          </p:cNvPr>
          <p:cNvSpPr txBox="1"/>
          <p:nvPr/>
        </p:nvSpPr>
        <p:spPr>
          <a:xfrm>
            <a:off x="6886353" y="4898715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72B4ABE-CAA1-2B43-9284-EBC53651041A}"/>
              </a:ext>
            </a:extLst>
          </p:cNvPr>
          <p:cNvSpPr txBox="1"/>
          <p:nvPr/>
        </p:nvSpPr>
        <p:spPr>
          <a:xfrm>
            <a:off x="7100863" y="390297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99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500"/>
                            </p:stCondLst>
                            <p:childTnLst>
                              <p:par>
                                <p:cTn id="1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4" grpId="0"/>
      <p:bldP spid="145" grpId="0"/>
      <p:bldP spid="146" grpId="0"/>
      <p:bldP spid="147" grpId="0"/>
      <p:bldP spid="150" grpId="0"/>
      <p:bldP spid="154" grpId="0"/>
      <p:bldP spid="156" grpId="0"/>
      <p:bldP spid="158" grpId="0"/>
      <p:bldP spid="159" grpId="0"/>
      <p:bldP spid="160" grpId="0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76" grpId="0"/>
      <p:bldP spid="176" grpId="1"/>
      <p:bldP spid="181" grpId="0"/>
      <p:bldP spid="181" grpId="1"/>
      <p:bldP spid="182" grpId="0"/>
      <p:bldP spid="182" grpId="1"/>
      <p:bldP spid="183" grpId="0" animBg="1"/>
      <p:bldP spid="184" grpId="0" animBg="1"/>
      <p:bldP spid="185" grpId="0" animBg="1"/>
      <p:bldP spid="186" grpId="0" animBg="1"/>
      <p:bldP spid="187" grpId="0"/>
      <p:bldP spid="18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with </a:t>
            </a:r>
            <a:r>
              <a:rPr lang="en-US" sz="3200" dirty="0" err="1">
                <a:solidFill>
                  <a:srgbClr val="E46102"/>
                </a:solidFill>
              </a:rPr>
              <a:t>QLearning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98044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State space is continuous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Must approximate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discretizing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Treats states as identities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knowledge of how states relate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Requires many iterations to fill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Converging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can be difficult with randomized transitions/rewards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9804400" cy="4351338"/>
              </a:xfrm>
              <a:prstGeom prst="rect">
                <a:avLst/>
              </a:prstGeom>
              <a:blipFill>
                <a:blip r:embed="rId3"/>
                <a:stretch>
                  <a:fillRect l="-116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16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US" sz="3200" dirty="0">
                <a:solidFill>
                  <a:srgbClr val="E46102"/>
                </a:solidFill>
              </a:rPr>
              <a:t>Policy Gradients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Q-learning -&gt; learn a value function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an estimate of the expected discounted reward of taking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take the action that has the highest estimated value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Policy Gradient -&gt; learn policy directly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choose action according to distribution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  <a:blipFill>
                <a:blip r:embed="rId3"/>
                <a:stretch>
                  <a:fillRect l="-1617" t="-2035"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result for pong from pixels images">
            <a:extLst>
              <a:ext uri="{FF2B5EF4-FFF2-40B4-BE49-F238E27FC236}">
                <a16:creationId xmlns:a16="http://schemas.microsoft.com/office/drawing/2014/main" id="{1B061EAE-C1B8-6F46-89B7-DA1F7B84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39180"/>
            <a:ext cx="5490695" cy="24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375255-F039-D84D-BBAC-91A3E72E2F70}"/>
              </a:ext>
            </a:extLst>
          </p:cNvPr>
          <p:cNvSpPr/>
          <p:nvPr/>
        </p:nvSpPr>
        <p:spPr>
          <a:xfrm>
            <a:off x="5508171" y="6488668"/>
            <a:ext cx="632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Example from: https://www.youtube.com/watch?v=tqrcjHuNdmQ</a:t>
            </a:r>
          </a:p>
        </p:txBody>
      </p:sp>
      <p:pic>
        <p:nvPicPr>
          <p:cNvPr id="14" name="Picture 2" descr="http://karpathy.github.io/assets/rl/pong.gif">
            <a:extLst>
              <a:ext uri="{FF2B5EF4-FFF2-40B4-BE49-F238E27FC236}">
                <a16:creationId xmlns:a16="http://schemas.microsoft.com/office/drawing/2014/main" id="{0FF9920B-65D6-AB45-B498-765DE756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15" y="1143810"/>
            <a:ext cx="3300585" cy="17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a frame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Forward propagate to get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Select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sampling  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Find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that makes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more likely – store it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Play the rest of the game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won,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lost,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  <a:blipFill>
                <a:blip r:embed="rId3"/>
                <a:stretch>
                  <a:fillRect l="-156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Image result for pong from pixels images">
            <a:extLst>
              <a:ext uri="{FF2B5EF4-FFF2-40B4-BE49-F238E27FC236}">
                <a16:creationId xmlns:a16="http://schemas.microsoft.com/office/drawing/2014/main" id="{BFD2EDE1-171E-FA4A-85FC-5B5E1AE1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96" y="871033"/>
            <a:ext cx="4673831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E407EC55-CEE8-1F4E-9885-E410715C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9" y="4064324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1FA0EB-EE2D-4447-B0DD-F110C0350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922" y="3144412"/>
            <a:ext cx="5719645" cy="313527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E08101-9BBE-8541-A597-73A0489567A4}"/>
              </a:ext>
            </a:extLst>
          </p:cNvPr>
          <p:cNvCxnSpPr/>
          <p:nvPr/>
        </p:nvCxnSpPr>
        <p:spPr>
          <a:xfrm flipH="1">
            <a:off x="5132833" y="4700016"/>
            <a:ext cx="2319527" cy="1353312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/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per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blipFill>
                <a:blip r:embed="rId7"/>
                <a:stretch>
                  <a:fillRect l="-2667" t="-3226" r="-133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/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and step</a:t>
                </a:r>
              </a:p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in correct direction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blipFill>
                <a:blip r:embed="rId8"/>
                <a:stretch>
                  <a:fillRect l="-2564" t="-3846" r="-128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D03C7F-C8F3-134A-BC8A-737F9BF75AFB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10756169" y="5431536"/>
            <a:ext cx="597631" cy="760533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9704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 – Reward Shaping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4" descr="http://karpathy.github.io/assets/rl/episodes.png">
            <a:extLst>
              <a:ext uri="{FF2B5EF4-FFF2-40B4-BE49-F238E27FC236}">
                <a16:creationId xmlns:a16="http://schemas.microsoft.com/office/drawing/2014/main" id="{68910E39-397B-3544-8715-6C1C615E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27" y="3463480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9">
            <a:extLst>
              <a:ext uri="{FF2B5EF4-FFF2-40B4-BE49-F238E27FC236}">
                <a16:creationId xmlns:a16="http://schemas.microsoft.com/office/drawing/2014/main" id="{D044455A-9A35-0945-BF35-9250FBFE8C93}"/>
              </a:ext>
            </a:extLst>
          </p:cNvPr>
          <p:cNvSpPr/>
          <p:nvPr/>
        </p:nvSpPr>
        <p:spPr>
          <a:xfrm>
            <a:off x="5222675" y="2731008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important to outcome</a:t>
            </a:r>
          </a:p>
        </p:txBody>
      </p:sp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83B5164B-0F87-6741-845E-2768FCD59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2898648" y="3454336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1">
            <a:extLst>
              <a:ext uri="{FF2B5EF4-FFF2-40B4-BE49-F238E27FC236}">
                <a16:creationId xmlns:a16="http://schemas.microsoft.com/office/drawing/2014/main" id="{F9140A60-5EA7-B34F-9B03-0FDDBEEED2F6}"/>
              </a:ext>
            </a:extLst>
          </p:cNvPr>
          <p:cNvSpPr/>
          <p:nvPr/>
        </p:nvSpPr>
        <p:spPr>
          <a:xfrm flipH="1">
            <a:off x="1947672" y="2714244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important to outcome</a:t>
            </a:r>
          </a:p>
        </p:txBody>
      </p:sp>
      <p:pic>
        <p:nvPicPr>
          <p:cNvPr id="16" name="Picture 4" descr="http://karpathy.github.io/assets/rl/episodes.png">
            <a:extLst>
              <a:ext uri="{FF2B5EF4-FFF2-40B4-BE49-F238E27FC236}">
                <a16:creationId xmlns:a16="http://schemas.microsoft.com/office/drawing/2014/main" id="{1923C7C0-818A-FF4C-A37E-E2A945C46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-524256" y="3463480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81552-017D-2347-92A2-6A231FF12861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296517" y="2122277"/>
            <a:ext cx="441843" cy="1114699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73AA58-4159-8742-9622-8614AEB4864E}"/>
              </a:ext>
            </a:extLst>
          </p:cNvPr>
          <p:cNvSpPr txBox="1"/>
          <p:nvPr/>
        </p:nvSpPr>
        <p:spPr>
          <a:xfrm>
            <a:off x="7903698" y="1752945"/>
            <a:ext cx="27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Not relevant to outcome(?)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0157D-46B9-F744-ADE8-30FF61F59A10}"/>
              </a:ext>
            </a:extLst>
          </p:cNvPr>
          <p:cNvSpPr/>
          <p:nvPr/>
        </p:nvSpPr>
        <p:spPr>
          <a:xfrm>
            <a:off x="9153144" y="3125724"/>
            <a:ext cx="1911096" cy="2497836"/>
          </a:xfrm>
          <a:prstGeom prst="ellips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9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A05-C44C-4016-AD22-3CF02B23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		                              </a:t>
            </a:r>
            <a:br>
              <a:rPr lang="en-US" sz="3200" dirty="0"/>
            </a:br>
            <a:r>
              <a:rPr lang="en-US" sz="3200" dirty="0"/>
              <a:t>                        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D758D-900E-4CE2-A491-FB643139DA91}"/>
              </a:ext>
            </a:extLst>
          </p:cNvPr>
          <p:cNvSpPr txBox="1"/>
          <p:nvPr/>
        </p:nvSpPr>
        <p:spPr>
          <a:xfrm>
            <a:off x="8883578" y="1131616"/>
            <a:ext cx="736868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7D3747-9534-4813-9291-189E5800FB47}"/>
              </a:ext>
            </a:extLst>
          </p:cNvPr>
          <p:cNvCxnSpPr>
            <a:cxnSpLocks/>
          </p:cNvCxnSpPr>
          <p:nvPr/>
        </p:nvCxnSpPr>
        <p:spPr>
          <a:xfrm>
            <a:off x="9946241" y="1314584"/>
            <a:ext cx="10382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AFEDC-7DDC-45AF-845B-C7E2DC4A389B}"/>
              </a:ext>
            </a:extLst>
          </p:cNvPr>
          <p:cNvCxnSpPr>
            <a:cxnSpLocks/>
          </p:cNvCxnSpPr>
          <p:nvPr/>
        </p:nvCxnSpPr>
        <p:spPr>
          <a:xfrm>
            <a:off x="10984468" y="1309529"/>
            <a:ext cx="0" cy="144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B5338-C7A3-4802-BC27-26A3E72F33C7}"/>
              </a:ext>
            </a:extLst>
          </p:cNvPr>
          <p:cNvCxnSpPr>
            <a:cxnSpLocks/>
          </p:cNvCxnSpPr>
          <p:nvPr/>
        </p:nvCxnSpPr>
        <p:spPr>
          <a:xfrm flipH="1">
            <a:off x="10079593" y="2758584"/>
            <a:ext cx="90487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61B6D1-25BF-4166-BC68-C7677D30953F}"/>
              </a:ext>
            </a:extLst>
          </p:cNvPr>
          <p:cNvSpPr txBox="1"/>
          <p:nvPr/>
        </p:nvSpPr>
        <p:spPr>
          <a:xfrm>
            <a:off x="8557784" y="2568863"/>
            <a:ext cx="138845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3A212-BDC0-499B-A2D2-790BAF51824B}"/>
              </a:ext>
            </a:extLst>
          </p:cNvPr>
          <p:cNvCxnSpPr>
            <a:cxnSpLocks/>
          </p:cNvCxnSpPr>
          <p:nvPr/>
        </p:nvCxnSpPr>
        <p:spPr>
          <a:xfrm>
            <a:off x="7469743" y="2858596"/>
            <a:ext cx="933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ED61A-DF0E-4A98-86B1-5C945791685D}"/>
              </a:ext>
            </a:extLst>
          </p:cNvPr>
          <p:cNvCxnSpPr>
            <a:cxnSpLocks/>
          </p:cNvCxnSpPr>
          <p:nvPr/>
        </p:nvCxnSpPr>
        <p:spPr>
          <a:xfrm>
            <a:off x="7463589" y="1216061"/>
            <a:ext cx="6154" cy="16425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D8B72-0E85-464D-BC1D-2CC820BEFBFA}"/>
              </a:ext>
            </a:extLst>
          </p:cNvPr>
          <p:cNvCxnSpPr>
            <a:cxnSpLocks/>
          </p:cNvCxnSpPr>
          <p:nvPr/>
        </p:nvCxnSpPr>
        <p:spPr>
          <a:xfrm>
            <a:off x="7469743" y="1216061"/>
            <a:ext cx="10880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737282-A896-4598-BA6F-B9F75100D781}"/>
              </a:ext>
            </a:extLst>
          </p:cNvPr>
          <p:cNvCxnSpPr>
            <a:cxnSpLocks/>
          </p:cNvCxnSpPr>
          <p:nvPr/>
        </p:nvCxnSpPr>
        <p:spPr>
          <a:xfrm>
            <a:off x="7688611" y="2644284"/>
            <a:ext cx="7145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DC863-A4E1-4598-95C0-3C46CB0AD5BA}"/>
              </a:ext>
            </a:extLst>
          </p:cNvPr>
          <p:cNvCxnSpPr>
            <a:cxnSpLocks/>
          </p:cNvCxnSpPr>
          <p:nvPr/>
        </p:nvCxnSpPr>
        <p:spPr>
          <a:xfrm>
            <a:off x="7680180" y="1453699"/>
            <a:ext cx="8431" cy="1190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DE3353-94CC-4345-AE08-64B2A8425FD3}"/>
              </a:ext>
            </a:extLst>
          </p:cNvPr>
          <p:cNvCxnSpPr>
            <a:cxnSpLocks/>
          </p:cNvCxnSpPr>
          <p:nvPr/>
        </p:nvCxnSpPr>
        <p:spPr>
          <a:xfrm>
            <a:off x="7688611" y="1453699"/>
            <a:ext cx="8691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CD2FFA-C076-403B-B912-ADD13ACE5CA7}"/>
              </a:ext>
            </a:extLst>
          </p:cNvPr>
          <p:cNvSpPr txBox="1"/>
          <p:nvPr/>
        </p:nvSpPr>
        <p:spPr>
          <a:xfrm rot="5400000">
            <a:off x="10774634" y="183257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33A631-8223-4C2A-AB84-D0CAB578AE1F}"/>
              </a:ext>
            </a:extLst>
          </p:cNvPr>
          <p:cNvSpPr txBox="1"/>
          <p:nvPr/>
        </p:nvSpPr>
        <p:spPr>
          <a:xfrm rot="16200000">
            <a:off x="6832967" y="1846862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AE71F-D879-415D-8B36-768955E28427}"/>
              </a:ext>
            </a:extLst>
          </p:cNvPr>
          <p:cNvSpPr txBox="1"/>
          <p:nvPr/>
        </p:nvSpPr>
        <p:spPr>
          <a:xfrm rot="5400000">
            <a:off x="7533377" y="1846863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9333EE7-07EF-4F62-8315-616E735ABE44}"/>
              </a:ext>
            </a:extLst>
          </p:cNvPr>
          <p:cNvSpPr txBox="1">
            <a:spLocks/>
          </p:cNvSpPr>
          <p:nvPr/>
        </p:nvSpPr>
        <p:spPr>
          <a:xfrm>
            <a:off x="260828" y="4375348"/>
            <a:ext cx="6164533" cy="211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A229C-7B69-4305-AC28-C17CC4B0FDB7}"/>
              </a:ext>
            </a:extLst>
          </p:cNvPr>
          <p:cNvSpPr/>
          <p:nvPr/>
        </p:nvSpPr>
        <p:spPr>
          <a:xfrm>
            <a:off x="501292" y="4992124"/>
            <a:ext cx="53959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 episode can end without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is a ‘narrow’ path to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are many states and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/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(Simple) Approaches: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Q-Learning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/>
                  <a:t> -&gt; discounted reward of 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Policy Gradients -&gt;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Reward Shaping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Memory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Lots of parameter tweaking…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  <a:blipFill>
                <a:blip r:embed="rId2"/>
                <a:stretch>
                  <a:fillRect l="-1442" t="-1442" r="-721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/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Reinforcement Learning: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𝐼𝑛𝑡𝑒𝑟𝑎𝑐𝑡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𝐴𝑐𝑡𝑖𝑜𝑛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  <a:blipFill>
                <a:blip r:embed="rId3"/>
                <a:stretch>
                  <a:fillRect l="-1237"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4EB5CF7-467C-4FCC-AA97-CC5468FD0E3E}"/>
              </a:ext>
            </a:extLst>
          </p:cNvPr>
          <p:cNvSpPr/>
          <p:nvPr/>
        </p:nvSpPr>
        <p:spPr>
          <a:xfrm>
            <a:off x="501292" y="3220835"/>
            <a:ext cx="52781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Many (awesome) recent successes: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Surpassing humans at difficult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Doing it with (essentially) zero human knowledge</a:t>
            </a:r>
          </a:p>
        </p:txBody>
      </p:sp>
    </p:spTree>
    <p:extLst>
      <p:ext uri="{BB962C8B-B14F-4D97-AF65-F5344CB8AC3E}">
        <p14:creationId xmlns:p14="http://schemas.microsoft.com/office/powerpoint/2010/main" val="10231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Applying RL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2999874"/>
            <a:ext cx="11401634" cy="181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Kaggle exercise</a:t>
            </a:r>
          </a:p>
        </p:txBody>
      </p:sp>
    </p:spTree>
    <p:extLst>
      <p:ext uri="{BB962C8B-B14F-4D97-AF65-F5344CB8AC3E}">
        <p14:creationId xmlns:p14="http://schemas.microsoft.com/office/powerpoint/2010/main" val="213522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What is Reinforcement Learning (RL)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6018869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machine learning technique that enables an agent to learn in an interactive environment by trial and error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feedback from its own actions and experiences when interacting with the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61" y="1848177"/>
            <a:ext cx="4943502" cy="33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5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from Dr. Geoff </a:t>
            </a:r>
            <a:r>
              <a:rPr lang="en-US" dirty="0" err="1"/>
              <a:t>Hulten</a:t>
            </a:r>
            <a:r>
              <a:rPr lang="en-US" dirty="0"/>
              <a:t>,  </a:t>
            </a:r>
            <a:r>
              <a:rPr lang="en-US" dirty="0" err="1"/>
              <a:t>towardsdatascience.com</a:t>
            </a:r>
            <a:r>
              <a:rPr lang="en-US" dirty="0"/>
              <a:t>, Wikipedia, </a:t>
            </a:r>
            <a:r>
              <a:rPr lang="en-US" dirty="0" err="1"/>
              <a:t>Youtube</a:t>
            </a:r>
            <a:r>
              <a:rPr lang="en-US" dirty="0"/>
              <a:t>, arxiv papers, some search on Internet...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 (it’s best place to practice!)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Terminology to describe an RL problem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key terms that describe the basic elements of an RL problem are: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 (A)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Decision Maker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 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Physical world in which the agent operates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(S)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Current situation of the agent (one of many possible states of the environment)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 (R)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Feedback from the environment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Method to map agent’s state to actions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Future reward that an agent would receive by taking an action in a particular state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5E0D0A-A5E7-154F-A4D2-9C1286BD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73" y="4800705"/>
            <a:ext cx="5041348" cy="19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Simple Use case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30"/>
            <a:ext cx="11386001" cy="297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explained through games like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Agent(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Goal: Eat food in the grid while avoiding the ghosts on its way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Environment: Grid world is the interactive environment for the agent where it acts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States: location of agent in grid world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Reward: Agent receives a reward for eating food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Punishment: if killed by the ghost (loses the game)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Total cumulative reward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Agent winning the game.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3807576-28E9-5A40-A66D-FD3A966D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18" y="4573624"/>
            <a:ext cx="4664764" cy="20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RL</a:t>
            </a:r>
            <a:endParaRPr sz="40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Google Shape;96;p14"/>
              <p:cNvSpPr txBox="1"/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Learning to interact with an environment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Robots, games, process control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limited human training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the ‘right thing’ isn’t obvious</a:t>
                </a:r>
              </a:p>
              <a:p>
                <a:pPr lvl="1"/>
                <a:endParaRPr lang="en-US" dirty="0"/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Reinforcement Learning:</a:t>
                </a: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Goal:</a:t>
                </a: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Data: </a:t>
                </a:r>
                <a:endParaRPr lang="en-US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𝑅𝑒𝑤𝑎𝑟𝑑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𝐼𝑛𝑡𝑒𝑟𝑎𝑐𝑡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𝐴𝑐𝑡𝑖𝑜𝑛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6" name="Google Shape;96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blipFill>
                <a:blip r:embed="rId3"/>
                <a:stretch>
                  <a:fillRect l="-14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03949156-F72B-0341-A691-B2E9BC607437}"/>
              </a:ext>
            </a:extLst>
          </p:cNvPr>
          <p:cNvGrpSpPr/>
          <p:nvPr/>
        </p:nvGrpSpPr>
        <p:grpSpPr>
          <a:xfrm>
            <a:off x="7381459" y="2525710"/>
            <a:ext cx="4299300" cy="1806579"/>
            <a:chOff x="7116416" y="2622519"/>
            <a:chExt cx="4299300" cy="18065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B5B4D4-8F56-AF4D-9EC6-58804FB4F75B}"/>
                </a:ext>
              </a:extLst>
            </p:cNvPr>
            <p:cNvSpPr txBox="1"/>
            <p:nvPr/>
          </p:nvSpPr>
          <p:spPr>
            <a:xfrm>
              <a:off x="8905738" y="2622519"/>
              <a:ext cx="736868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A02FF5-138F-AE49-8F40-BB1127F70C40}"/>
                </a:ext>
              </a:extLst>
            </p:cNvPr>
            <p:cNvCxnSpPr>
              <a:cxnSpLocks/>
            </p:cNvCxnSpPr>
            <p:nvPr/>
          </p:nvCxnSpPr>
          <p:spPr>
            <a:xfrm>
              <a:off x="9968401" y="2805487"/>
              <a:ext cx="103822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FC303F-9590-7E44-9BCE-0158C4D3E3C9}"/>
                </a:ext>
              </a:extLst>
            </p:cNvPr>
            <p:cNvCxnSpPr>
              <a:cxnSpLocks/>
            </p:cNvCxnSpPr>
            <p:nvPr/>
          </p:nvCxnSpPr>
          <p:spPr>
            <a:xfrm>
              <a:off x="11006628" y="2800432"/>
              <a:ext cx="0" cy="1444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1B779D-2311-B34B-9BDC-BBBC84485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753" y="4249487"/>
              <a:ext cx="90487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D68F0C-9ED2-764F-AC07-50DB00426B57}"/>
                </a:ext>
              </a:extLst>
            </p:cNvPr>
            <p:cNvSpPr txBox="1"/>
            <p:nvPr/>
          </p:nvSpPr>
          <p:spPr>
            <a:xfrm>
              <a:off x="8579944" y="4059766"/>
              <a:ext cx="1388457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Environment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0FD97A-7FD4-4845-90F9-F60522F5A2A5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4349499"/>
              <a:ext cx="9334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331ACD-B92D-1243-BFDF-5915C58B1D4B}"/>
                </a:ext>
              </a:extLst>
            </p:cNvPr>
            <p:cNvCxnSpPr>
              <a:cxnSpLocks/>
            </p:cNvCxnSpPr>
            <p:nvPr/>
          </p:nvCxnSpPr>
          <p:spPr>
            <a:xfrm>
              <a:off x="7485749" y="2706964"/>
              <a:ext cx="6154" cy="164253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0B3980-6561-314D-BAC1-039FF3CAFE41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2706964"/>
              <a:ext cx="1088041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ED7978-B669-8244-94C7-A4723D64ECE1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4135187"/>
              <a:ext cx="71458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E32F2F-3EB1-2D4B-BF6B-CD61CDA3FD7F}"/>
                </a:ext>
              </a:extLst>
            </p:cNvPr>
            <p:cNvCxnSpPr>
              <a:cxnSpLocks/>
            </p:cNvCxnSpPr>
            <p:nvPr/>
          </p:nvCxnSpPr>
          <p:spPr>
            <a:xfrm>
              <a:off x="7702340" y="2944602"/>
              <a:ext cx="8431" cy="119058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C95B65-9306-4A48-A992-682258348478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2944602"/>
              <a:ext cx="869173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87F6B-7CE6-4F47-A17C-50DC478339AE}"/>
                </a:ext>
              </a:extLst>
            </p:cNvPr>
            <p:cNvSpPr txBox="1"/>
            <p:nvPr/>
          </p:nvSpPr>
          <p:spPr>
            <a:xfrm rot="5400000">
              <a:off x="10818116" y="336906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Action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F74266-4C82-CF4D-A67C-457F2ED78726}"/>
                </a:ext>
              </a:extLst>
            </p:cNvPr>
            <p:cNvSpPr txBox="1"/>
            <p:nvPr/>
          </p:nvSpPr>
          <p:spPr>
            <a:xfrm rot="16200000">
              <a:off x="6811204" y="336906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Reward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69E1C7-7893-D243-97CE-C7CDF2A8EB5A}"/>
                </a:ext>
              </a:extLst>
            </p:cNvPr>
            <p:cNvSpPr txBox="1"/>
            <p:nvPr/>
          </p:nvSpPr>
          <p:spPr>
            <a:xfrm rot="5400000">
              <a:off x="7551872" y="336906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8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5A40-7B75-4630-A3AE-72D99285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76" y="518288"/>
            <a:ext cx="10515600" cy="85407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E56618"/>
                </a:solidFill>
              </a:rPr>
              <a:t>Robotics and Locomotion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A9712-3386-4DC8-B987-58D4E8D10B36}"/>
              </a:ext>
            </a:extLst>
          </p:cNvPr>
          <p:cNvSpPr/>
          <p:nvPr/>
        </p:nvSpPr>
        <p:spPr>
          <a:xfrm>
            <a:off x="445060" y="5794130"/>
            <a:ext cx="340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2017 paper https://arxiv.org/pdf/1707.02286.pdf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D74E0-425F-4C53-96B0-368466C87508}"/>
              </a:ext>
            </a:extLst>
          </p:cNvPr>
          <p:cNvSpPr/>
          <p:nvPr/>
        </p:nvSpPr>
        <p:spPr>
          <a:xfrm>
            <a:off x="445060" y="6174075"/>
            <a:ext cx="2217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https://youtu.be/hx_bgoTF7bs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DB3-AC8D-4220-8999-BC60648B31C3}"/>
              </a:ext>
            </a:extLst>
          </p:cNvPr>
          <p:cNvSpPr txBox="1"/>
          <p:nvPr/>
        </p:nvSpPr>
        <p:spPr>
          <a:xfrm>
            <a:off x="445060" y="1829842"/>
            <a:ext cx="393838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E46102"/>
                </a:solidFill>
              </a:rPr>
              <a:t>State</a:t>
            </a:r>
            <a:r>
              <a:rPr lang="en-US" sz="1800" dirty="0">
                <a:solidFill>
                  <a:srgbClr val="E46102"/>
                </a:solidFill>
              </a:rPr>
              <a:t>: 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Joint States/Velocities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Accelerometer/Gyroscope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Terrain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Actions</a:t>
            </a:r>
            <a:r>
              <a:rPr lang="en-US" sz="1800" dirty="0">
                <a:solidFill>
                  <a:srgbClr val="E46102"/>
                </a:solidFill>
              </a:rPr>
              <a:t>: Apply Torque to Joints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Reward</a:t>
            </a:r>
            <a:r>
              <a:rPr lang="en-US" sz="1800" dirty="0">
                <a:solidFill>
                  <a:srgbClr val="E46102"/>
                </a:solidFill>
              </a:rPr>
              <a:t>: Velocity – { stuff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EA3A3-E894-4635-B513-41C5B97B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07" y="1138736"/>
            <a:ext cx="7171889" cy="2290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8FE56-901A-43D6-AC41-0512E793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81" y="4180619"/>
            <a:ext cx="2096211" cy="153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81CEC-0ED8-4AED-93E9-E29E99366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4" y="3839474"/>
            <a:ext cx="2096211" cy="1538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9B93E4-943B-493A-8D2E-2B1FFDEFC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33" y="4054145"/>
            <a:ext cx="2062100" cy="15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34F5-825B-4C1F-BFCD-F81F0709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rgbClr val="E56618"/>
                </a:solidFill>
              </a:rPr>
              <a:t>Alpha Go</a:t>
            </a:r>
          </a:p>
        </p:txBody>
      </p:sp>
      <p:pic>
        <p:nvPicPr>
          <p:cNvPr id="2050" name="Picture 2" descr="Image result for alpha go zero image">
            <a:extLst>
              <a:ext uri="{FF2B5EF4-FFF2-40B4-BE49-F238E27FC236}">
                <a16:creationId xmlns:a16="http://schemas.microsoft.com/office/drawing/2014/main" id="{A171C1B4-49DF-4F97-8169-B5FC4230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35" y="3331543"/>
            <a:ext cx="2802580" cy="28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 go zero image">
            <a:extLst>
              <a:ext uri="{FF2B5EF4-FFF2-40B4-BE49-F238E27FC236}">
                <a16:creationId xmlns:a16="http://schemas.microsoft.com/office/drawing/2014/main" id="{D0E5AA5B-1439-4C37-B4D5-353350A877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4" y="3387780"/>
            <a:ext cx="4749181" cy="298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6B14EB-2F49-49D9-AE44-298811A68385}"/>
              </a:ext>
            </a:extLst>
          </p:cNvPr>
          <p:cNvSpPr txBox="1">
            <a:spLocks/>
          </p:cNvSpPr>
          <p:nvPr/>
        </p:nvSpPr>
        <p:spPr>
          <a:xfrm>
            <a:off x="388960" y="1398423"/>
            <a:ext cx="5534762" cy="2132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how to beat humans at ‘hard’ games (search space too big)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Far surpasses (Human) Supervised learning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Algorithm learned to outplay humans at chess in 24 hours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6DB5A-44E5-4695-9D0C-741630BB0C11}"/>
              </a:ext>
            </a:extLst>
          </p:cNvPr>
          <p:cNvSpPr txBox="1"/>
          <p:nvPr/>
        </p:nvSpPr>
        <p:spPr>
          <a:xfrm>
            <a:off x="9244076" y="777398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56618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56618"/>
                </a:solidFill>
              </a:rPr>
              <a:t>Reward: Win or Lose</a:t>
            </a:r>
          </a:p>
        </p:txBody>
      </p:sp>
      <p:pic>
        <p:nvPicPr>
          <p:cNvPr id="1026" name="Picture 2" descr="Image result for picture of a go board">
            <a:extLst>
              <a:ext uri="{FF2B5EF4-FFF2-40B4-BE49-F238E27FC236}">
                <a16:creationId xmlns:a16="http://schemas.microsoft.com/office/drawing/2014/main" id="{63149B92-BAAA-4566-9065-642B4782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306" y="1141973"/>
            <a:ext cx="1935299" cy="19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CE66A6-9220-4AE6-A7FF-2DE0C4B7FEC2}"/>
              </a:ext>
            </a:extLst>
          </p:cNvPr>
          <p:cNvSpPr/>
          <p:nvPr/>
        </p:nvSpPr>
        <p:spPr>
          <a:xfrm>
            <a:off x="636104" y="6492875"/>
            <a:ext cx="89861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</a:rPr>
              <a:t>https://deepmind.com/documents/119/agz_unformatted_nature.pdf</a:t>
            </a:r>
          </a:p>
        </p:txBody>
      </p:sp>
    </p:spTree>
    <p:extLst>
      <p:ext uri="{BB962C8B-B14F-4D97-AF65-F5344CB8AC3E}">
        <p14:creationId xmlns:p14="http://schemas.microsoft.com/office/powerpoint/2010/main" val="30851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20253</TotalTime>
  <Words>2843</Words>
  <Application>Microsoft Macintosh PowerPoint</Application>
  <PresentationFormat>Widescreen</PresentationFormat>
  <Paragraphs>624</Paragraphs>
  <Slides>40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MS Gothic</vt:lpstr>
      <vt:lpstr>Arial</vt:lpstr>
      <vt:lpstr>Broadway</vt:lpstr>
      <vt:lpstr>Calibri</vt:lpstr>
      <vt:lpstr>Cambria Math</vt:lpstr>
      <vt:lpstr>Georgia</vt:lpstr>
      <vt:lpstr>System Font Regular</vt:lpstr>
      <vt:lpstr>Wingdings</vt:lpstr>
      <vt:lpstr>RIT</vt:lpstr>
      <vt:lpstr>PowerPoint Presentation</vt:lpstr>
      <vt:lpstr>PowerPoint Presentation</vt:lpstr>
      <vt:lpstr>PowerPoint Presentation</vt:lpstr>
      <vt:lpstr>What is Reinforcement Learning (RL)</vt:lpstr>
      <vt:lpstr>Terminology to describe an RL problem</vt:lpstr>
      <vt:lpstr>Simple Use case</vt:lpstr>
      <vt:lpstr>RL</vt:lpstr>
      <vt:lpstr>Robotics and Locomotion</vt:lpstr>
      <vt:lpstr>Alpha Go</vt:lpstr>
      <vt:lpstr>TD-Gammon – Tesauro ~1995</vt:lpstr>
      <vt:lpstr>RL vs Supervised</vt:lpstr>
      <vt:lpstr>RL vs unsupervised</vt:lpstr>
      <vt:lpstr>RL vs. other AI and ML</vt:lpstr>
      <vt:lpstr>Summary – How RL different</vt:lpstr>
      <vt:lpstr>PowerPoint Presentation</vt:lpstr>
      <vt:lpstr>Markov Decision Processes</vt:lpstr>
      <vt:lpstr>MDP</vt:lpstr>
      <vt:lpstr>PowerPoint Presentation</vt:lpstr>
      <vt:lpstr>PowerPoint Presentation</vt:lpstr>
      <vt:lpstr>PowerPoint Presentation</vt:lpstr>
      <vt:lpstr>Simple Example of Agent in an Environment</vt:lpstr>
      <vt:lpstr>Policies</vt:lpstr>
      <vt:lpstr>Q-learning</vt:lpstr>
      <vt:lpstr>Q-learning</vt:lpstr>
      <vt:lpstr>Q-learning</vt:lpstr>
      <vt:lpstr>Example of Q-learning, round 1</vt:lpstr>
      <vt:lpstr>Example of Q-learning, round 2</vt:lpstr>
      <vt:lpstr>Example of Q-learning, some acceleration</vt:lpstr>
      <vt:lpstr>Example of Q-learning, some acceleration</vt:lpstr>
      <vt:lpstr>Example of Q learning (𝑄 ̂ after many, many runs…) </vt:lpstr>
      <vt:lpstr>Challenges for Reinforcement Learning</vt:lpstr>
      <vt:lpstr>Reward Shaping</vt:lpstr>
      <vt:lpstr>Memory</vt:lpstr>
      <vt:lpstr>Challenges with QLearning</vt:lpstr>
      <vt:lpstr>Policy Gradients</vt:lpstr>
      <vt:lpstr>Policy Gradients</vt:lpstr>
      <vt:lpstr>Policy Gradients – Reward Shaping</vt:lpstr>
      <vt:lpstr>                                                          Summary</vt:lpstr>
      <vt:lpstr>Applying RL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2163</cp:revision>
  <cp:lastPrinted>2018-04-25T02:50:23Z</cp:lastPrinted>
  <dcterms:created xsi:type="dcterms:W3CDTF">2021-08-24T04:52:52Z</dcterms:created>
  <dcterms:modified xsi:type="dcterms:W3CDTF">2021-10-28T12:05:15Z</dcterms:modified>
</cp:coreProperties>
</file>